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93" r:id="rId3"/>
    <p:sldId id="257" r:id="rId4"/>
    <p:sldId id="309" r:id="rId5"/>
    <p:sldId id="319" r:id="rId6"/>
    <p:sldId id="299" r:id="rId7"/>
    <p:sldId id="292" r:id="rId8"/>
    <p:sldId id="310" r:id="rId9"/>
    <p:sldId id="322" r:id="rId10"/>
    <p:sldId id="267" r:id="rId11"/>
    <p:sldId id="314" r:id="rId12"/>
    <p:sldId id="315" r:id="rId13"/>
    <p:sldId id="316" r:id="rId14"/>
    <p:sldId id="317" r:id="rId15"/>
    <p:sldId id="318" r:id="rId16"/>
    <p:sldId id="272" r:id="rId17"/>
    <p:sldId id="274" r:id="rId18"/>
    <p:sldId id="323" r:id="rId19"/>
    <p:sldId id="275" r:id="rId20"/>
    <p:sldId id="294" r:id="rId21"/>
    <p:sldId id="291" r:id="rId22"/>
    <p:sldId id="277" r:id="rId23"/>
    <p:sldId id="280" r:id="rId24"/>
    <p:sldId id="276" r:id="rId25"/>
    <p:sldId id="285" r:id="rId26"/>
    <p:sldId id="263" r:id="rId27"/>
    <p:sldId id="29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C7F7"/>
    <a:srgbClr val="A50021"/>
    <a:srgbClr val="009242"/>
    <a:srgbClr val="71ACF3"/>
    <a:srgbClr val="1595BD"/>
    <a:srgbClr val="0B8393"/>
    <a:srgbClr val="ADE0F9"/>
    <a:srgbClr val="88430A"/>
    <a:srgbClr val="216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77982" autoAdjust="0"/>
  </p:normalViewPr>
  <p:slideViewPr>
    <p:cSldViewPr snapToGrid="0">
      <p:cViewPr varScale="1">
        <p:scale>
          <a:sx n="105" d="100"/>
          <a:sy n="105" d="100"/>
        </p:scale>
        <p:origin x="3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9:34.1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4FF7-755B-46DC-8B6F-53BFA3437247}" type="datetimeFigureOut">
              <a:rPr lang="en-CA" smtClean="0"/>
              <a:t>2023-10-13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D6B34-1C54-4D72-B7AD-1B0C467C11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338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916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7578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3643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3835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4171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3692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3614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7408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2203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916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613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3832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5360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5155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1089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02145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6163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15472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8704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7929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781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5433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6130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5145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8765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D6B34-1C54-4D72-B7AD-1B0C467C11C2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7990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8AE2CBE-313A-956A-4E0C-F917CC545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4829" y="4618566"/>
            <a:ext cx="8388193" cy="553998"/>
          </a:xfr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 cap="all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4829" y="3807155"/>
            <a:ext cx="8388193" cy="661720"/>
          </a:xfrm>
          <a:noFill/>
        </p:spPr>
        <p:txBody>
          <a:bodyPr wrap="square" lIns="182880" tIns="45720" rIns="182880" bIns="0" anchor="b" anchorCtr="0">
            <a:noAutofit/>
          </a:bodyPr>
          <a:lstStyle>
            <a:lvl1pPr algn="l">
              <a:lnSpc>
                <a:spcPct val="100000"/>
              </a:lnSpc>
              <a:defRPr sz="5000" b="1" i="0" cap="all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9FC1B1-89F1-DE45-BE9F-B7F6CF17C071}"/>
              </a:ext>
            </a:extLst>
          </p:cNvPr>
          <p:cNvCxnSpPr>
            <a:cxnSpLocks/>
          </p:cNvCxnSpPr>
          <p:nvPr/>
        </p:nvCxnSpPr>
        <p:spPr>
          <a:xfrm>
            <a:off x="1524" y="831623"/>
            <a:ext cx="12188952" cy="0"/>
          </a:xfrm>
          <a:prstGeom prst="line">
            <a:avLst/>
          </a:prstGeom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059A77-E601-2645-8CD4-1869E96E276E}"/>
              </a:ext>
            </a:extLst>
          </p:cNvPr>
          <p:cNvSpPr txBox="1"/>
          <p:nvPr/>
        </p:nvSpPr>
        <p:spPr>
          <a:xfrm>
            <a:off x="6761069" y="1118619"/>
            <a:ext cx="4369784" cy="43088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1100" b="0" spc="50" baseline="0" dirty="0">
                <a:solidFill>
                  <a:schemeClr val="tx1"/>
                </a:solidFill>
                <a:latin typeface="+mn-lt"/>
              </a:rPr>
              <a:t>THE PREMIER CONFERENCE &amp; EXHIBITION ON COMPUTER GRAPHICS &amp; INTERACTIVE TECHNIQUES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FC6D89-217A-91B4-088A-09DF8501D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67" y="820335"/>
            <a:ext cx="4369784" cy="1027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FF1510-9A5B-B74B-0748-E512233827CA}"/>
              </a:ext>
            </a:extLst>
          </p:cNvPr>
          <p:cNvSpPr txBox="1"/>
          <p:nvPr/>
        </p:nvSpPr>
        <p:spPr>
          <a:xfrm>
            <a:off x="434849" y="6382110"/>
            <a:ext cx="6380539" cy="2715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spc="20" baseline="0" dirty="0">
                <a:solidFill>
                  <a:schemeClr val="accent4"/>
                </a:solidFill>
              </a:rPr>
              <a:t>© 2023 SIGGRAPH.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08457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56611-E258-0344-9650-18FA1585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442-EC19-4316-B9D1-E7E4390F771E}" type="slidenum">
              <a:rPr lang="en-CA" smtClean="0"/>
              <a:t>‹#›</a:t>
            </a:fld>
            <a:endParaRPr lang="en-CA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C0DEEE-7914-9BE3-1104-4DB0C49EF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10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56AAD1-AF05-1B6F-7083-231AE3393D44}"/>
              </a:ext>
            </a:extLst>
          </p:cNvPr>
          <p:cNvSpPr/>
          <p:nvPr/>
        </p:nvSpPr>
        <p:spPr>
          <a:xfrm>
            <a:off x="1" y="-4712"/>
            <a:ext cx="12191999" cy="1316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BFF872-DEC3-9608-DAA1-416E84654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634" y="428651"/>
            <a:ext cx="1957849" cy="460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94A434-DC17-FD48-E960-AD24699A0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639" y="5149048"/>
            <a:ext cx="734048" cy="8433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F554CE-D75D-6B4D-E949-1161F64CA54B}"/>
              </a:ext>
            </a:extLst>
          </p:cNvPr>
          <p:cNvSpPr/>
          <p:nvPr/>
        </p:nvSpPr>
        <p:spPr>
          <a:xfrm>
            <a:off x="0" y="6205491"/>
            <a:ext cx="12192000" cy="6525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331EA5-143E-8640-CF63-E4E86F6D5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5753" y="6369813"/>
            <a:ext cx="673360" cy="30175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spc="0">
                <a:solidFill>
                  <a:schemeClr val="accent4"/>
                </a:solidFill>
              </a:defRPr>
            </a:lvl1pPr>
          </a:lstStyle>
          <a:p>
            <a:fld id="{2E12B442-EC19-4316-B9D1-E7E4390F77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3339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AE2CBE-313A-956A-4E0C-F917CC5457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516" y="3683041"/>
            <a:ext cx="7196506" cy="553998"/>
          </a:xfr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DIVIDER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0516" y="2529328"/>
            <a:ext cx="7196505" cy="984885"/>
          </a:xfrm>
          <a:noFill/>
        </p:spPr>
        <p:txBody>
          <a:bodyPr wrap="square" lIns="182880" tIns="45720" rIns="182880" bIns="0" anchor="b" anchorCtr="0">
            <a:normAutofit/>
          </a:bodyPr>
          <a:lstStyle>
            <a:lvl1pPr algn="l">
              <a:lnSpc>
                <a:spcPct val="100000"/>
              </a:lnSpc>
              <a:defRPr sz="6100" b="1" i="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9FC1B1-89F1-DE45-BE9F-B7F6CF17C071}"/>
              </a:ext>
            </a:extLst>
          </p:cNvPr>
          <p:cNvCxnSpPr>
            <a:cxnSpLocks/>
          </p:cNvCxnSpPr>
          <p:nvPr/>
        </p:nvCxnSpPr>
        <p:spPr>
          <a:xfrm>
            <a:off x="1524" y="831623"/>
            <a:ext cx="12188952" cy="0"/>
          </a:xfrm>
          <a:prstGeom prst="line">
            <a:avLst/>
          </a:prstGeom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059A77-E601-2645-8CD4-1869E96E276E}"/>
              </a:ext>
            </a:extLst>
          </p:cNvPr>
          <p:cNvSpPr txBox="1"/>
          <p:nvPr/>
        </p:nvSpPr>
        <p:spPr>
          <a:xfrm>
            <a:off x="8302465" y="223966"/>
            <a:ext cx="3499563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900" b="0" spc="50" baseline="0" dirty="0">
                <a:solidFill>
                  <a:schemeClr val="tx1"/>
                </a:solidFill>
                <a:latin typeface="+mn-lt"/>
              </a:rPr>
              <a:t>THE PREMIER CONFERENCE &amp; EXHIBITION ON COMPUTER GRAPHICS &amp; INTERACTIVE TECHNIQUES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FC6D89-217A-91B4-088A-09DF8501D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767" y="1129964"/>
            <a:ext cx="2597421" cy="61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5B2328-643C-7641-0D07-872AD2DA567A}"/>
              </a:ext>
            </a:extLst>
          </p:cNvPr>
          <p:cNvSpPr txBox="1"/>
          <p:nvPr/>
        </p:nvSpPr>
        <p:spPr>
          <a:xfrm>
            <a:off x="434849" y="6382110"/>
            <a:ext cx="6380539" cy="2715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spc="20" baseline="0" dirty="0">
                <a:solidFill>
                  <a:schemeClr val="accent4"/>
                </a:solidFill>
              </a:rPr>
              <a:t>© 2023 SIGGRAPH.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85700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A4EDCD-EC5C-1462-3695-64B82B8C5B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32561" y="3804384"/>
            <a:ext cx="6541757" cy="553998"/>
          </a:xfrm>
          <a:noFill/>
        </p:spPr>
        <p:txBody>
          <a:bodyPr wrap="square" lIns="182880" tIns="0" rIns="182880" bIns="9144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DIVIDER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32561" y="2863657"/>
            <a:ext cx="6541757" cy="822498"/>
          </a:xfrm>
          <a:noFill/>
        </p:spPr>
        <p:txBody>
          <a:bodyPr wrap="square" lIns="182880" tIns="45720" rIns="182880" bIns="0" anchor="b" anchorCtr="0">
            <a:normAutofit/>
          </a:bodyPr>
          <a:lstStyle>
            <a:lvl1pPr algn="l">
              <a:lnSpc>
                <a:spcPct val="100000"/>
              </a:lnSpc>
              <a:defRPr sz="5000" b="1" i="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9FC1B1-89F1-DE45-BE9F-B7F6CF17C071}"/>
              </a:ext>
            </a:extLst>
          </p:cNvPr>
          <p:cNvCxnSpPr>
            <a:cxnSpLocks/>
          </p:cNvCxnSpPr>
          <p:nvPr/>
        </p:nvCxnSpPr>
        <p:spPr>
          <a:xfrm>
            <a:off x="1524" y="831623"/>
            <a:ext cx="12188952" cy="0"/>
          </a:xfrm>
          <a:prstGeom prst="line">
            <a:avLst/>
          </a:prstGeom>
          <a:ln>
            <a:solidFill>
              <a:schemeClr val="bg1">
                <a:alpha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059A77-E601-2645-8CD4-1869E96E276E}"/>
              </a:ext>
            </a:extLst>
          </p:cNvPr>
          <p:cNvSpPr txBox="1"/>
          <p:nvPr/>
        </p:nvSpPr>
        <p:spPr>
          <a:xfrm>
            <a:off x="8302465" y="223966"/>
            <a:ext cx="3499563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900" b="0" spc="50" baseline="0" dirty="0">
                <a:solidFill>
                  <a:schemeClr val="tx1"/>
                </a:solidFill>
                <a:latin typeface="+mn-lt"/>
              </a:rPr>
              <a:t>THE PREMIER CONFERENCE &amp; EXHIBITION ON COMPUTER GRAPHICS &amp; INTERACTIVE TECHNIQUES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FC6D89-217A-91B4-088A-09DF8501D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545" y="1707278"/>
            <a:ext cx="2597421" cy="61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EB93FE-D496-8E7D-353E-3EF021FE5CB8}"/>
              </a:ext>
            </a:extLst>
          </p:cNvPr>
          <p:cNvSpPr txBox="1"/>
          <p:nvPr/>
        </p:nvSpPr>
        <p:spPr>
          <a:xfrm>
            <a:off x="434849" y="6382110"/>
            <a:ext cx="6380539" cy="2715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 spc="20" baseline="0" dirty="0">
                <a:solidFill>
                  <a:schemeClr val="accent4"/>
                </a:solidFill>
              </a:rPr>
              <a:t>© 2023 SIGGRAPH.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5710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6E2E2-D167-EA48-A3B7-E8457B84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840E6-40B3-9841-A4A2-CA99B2CC3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875213"/>
            <a:ext cx="11342915" cy="3897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5ECD1-D3E2-7D4C-8462-4E2F57C18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442-EC19-4316-B9D1-E7E4390F77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7528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9C391D-E75D-DE45-BB38-022E867E7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75213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7EDB7-7A9A-C047-B20A-95D1C96A3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875213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906AF-FA12-D142-9F73-F1D171262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207" y="2381541"/>
            <a:ext cx="5443273" cy="3390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E9817D-092A-D44D-B961-988D454C0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81541"/>
            <a:ext cx="5440680" cy="3390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482D33-F116-AB49-B2A1-E2243FD0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442-EC19-4316-B9D1-E7E4390F771E}" type="slidenum">
              <a:rPr lang="en-CA" smtClean="0"/>
              <a:t>‹#›</a:t>
            </a:fld>
            <a:endParaRPr lang="en-CA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1CD0383-3D66-4F2A-E3D6-D56B04BF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977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482D33-F116-AB49-B2A1-E2243FD0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442-EC19-4316-B9D1-E7E4390F771E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0F0C34-462A-4246-ACA0-C2D99E8358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207" y="1875213"/>
            <a:ext cx="5440680" cy="3905249"/>
          </a:xfrm>
          <a:prstGeom prst="roundRect">
            <a:avLst>
              <a:gd name="adj" fmla="val 4237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7DAE450-45DB-C040-9EDB-19F5751A4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75213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2757DB2-FA19-6246-8101-7CD3EF637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81541"/>
            <a:ext cx="5440680" cy="3390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033B7E-8358-6202-9183-0828259BD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3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Collag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482D33-F116-AB49-B2A1-E2243FD0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442-EC19-4316-B9D1-E7E4390F771E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0F0C34-462A-4246-ACA0-C2D99E8358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207" y="1875214"/>
            <a:ext cx="3044208" cy="3905250"/>
          </a:xfrm>
          <a:prstGeom prst="roundRect">
            <a:avLst>
              <a:gd name="adj" fmla="val 5542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62247E0-BC89-794C-A967-5D37D571B7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01731" y="1875213"/>
            <a:ext cx="2170748" cy="1850722"/>
          </a:xfrm>
          <a:prstGeom prst="roundRect">
            <a:avLst>
              <a:gd name="adj" fmla="val 6297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CB143D2-2473-3E45-A248-15CE8B3C99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01731" y="3949069"/>
            <a:ext cx="2170748" cy="1831394"/>
          </a:xfrm>
          <a:prstGeom prst="roundRect">
            <a:avLst>
              <a:gd name="adj" fmla="val 6804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5895EC3-B274-E949-A866-C2D2C90FF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75213"/>
            <a:ext cx="5440680" cy="369332"/>
          </a:xfrm>
          <a:noFill/>
        </p:spPr>
        <p:txBody>
          <a:bodyPr wrap="square" l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25A4AC91-4E0A-A942-A707-B569DE658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81541"/>
            <a:ext cx="5440680" cy="33906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CC9CE3F-997E-A9D6-9821-21A12C25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76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aker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75410-4F1A-054F-812D-59E9A8AD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442-EC19-4316-B9D1-E7E4390F771E}" type="slidenum">
              <a:rPr lang="en-CA" smtClean="0"/>
              <a:t>‹#›</a:t>
            </a:fld>
            <a:endParaRPr lang="en-CA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7674BA-5A16-1946-AB88-683679387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8949" y="1871321"/>
            <a:ext cx="6186975" cy="446276"/>
          </a:xfrm>
          <a:noFill/>
        </p:spPr>
        <p:txBody>
          <a:bodyPr wrap="square" lIns="0" bIns="0" anchor="ctr" anchorCtr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2B3982-9BE1-6D4B-949E-D3F4C34CB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950" y="2330197"/>
            <a:ext cx="6186975" cy="292388"/>
          </a:xfrm>
          <a:noFill/>
        </p:spPr>
        <p:txBody>
          <a:bodyPr wrap="square" lIns="0" t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Position Name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F671FB8-128F-8946-B211-784C60E6B3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68950" y="2864504"/>
            <a:ext cx="6186975" cy="290764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44B1538-5A7F-8546-8036-708910616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4440" y="1871091"/>
            <a:ext cx="3901058" cy="3901058"/>
          </a:xfrm>
          <a:custGeom>
            <a:avLst/>
            <a:gdLst>
              <a:gd name="connsiteX0" fmla="*/ 1996751 w 3993502"/>
              <a:gd name="connsiteY0" fmla="*/ 0 h 3993502"/>
              <a:gd name="connsiteX1" fmla="*/ 3993502 w 3993502"/>
              <a:gd name="connsiteY1" fmla="*/ 1996751 h 3993502"/>
              <a:gd name="connsiteX2" fmla="*/ 1996751 w 3993502"/>
              <a:gd name="connsiteY2" fmla="*/ 3993502 h 3993502"/>
              <a:gd name="connsiteX3" fmla="*/ 0 w 3993502"/>
              <a:gd name="connsiteY3" fmla="*/ 1996751 h 3993502"/>
              <a:gd name="connsiteX4" fmla="*/ 1996751 w 3993502"/>
              <a:gd name="connsiteY4" fmla="*/ 0 h 399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3502" h="3993502">
                <a:moveTo>
                  <a:pt x="1996751" y="0"/>
                </a:moveTo>
                <a:cubicBezTo>
                  <a:pt x="3099526" y="0"/>
                  <a:pt x="3993502" y="893976"/>
                  <a:pt x="3993502" y="1996751"/>
                </a:cubicBezTo>
                <a:cubicBezTo>
                  <a:pt x="3993502" y="3099526"/>
                  <a:pt x="3099526" y="3993502"/>
                  <a:pt x="1996751" y="3993502"/>
                </a:cubicBezTo>
                <a:cubicBezTo>
                  <a:pt x="893976" y="3993502"/>
                  <a:pt x="0" y="3099526"/>
                  <a:pt x="0" y="1996751"/>
                </a:cubicBezTo>
                <a:cubicBezTo>
                  <a:pt x="0" y="893976"/>
                  <a:pt x="893976" y="0"/>
                  <a:pt x="199675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98590D-715B-71B7-95C4-2A43A60C2330}"/>
              </a:ext>
            </a:extLst>
          </p:cNvPr>
          <p:cNvSpPr/>
          <p:nvPr/>
        </p:nvSpPr>
        <p:spPr>
          <a:xfrm>
            <a:off x="2" y="-4712"/>
            <a:ext cx="5568948" cy="1316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5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aker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C1D4EF6-AC32-1959-9FFE-1909B1638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9164" y="2498223"/>
            <a:ext cx="3089630" cy="628800"/>
          </a:xfrm>
          <a:noFill/>
        </p:spPr>
        <p:txBody>
          <a:bodyPr wrap="square" lIns="0" t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75410-4F1A-054F-812D-59E9A8AD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B442-EC19-4316-B9D1-E7E4390F771E}" type="slidenum">
              <a:rPr lang="en-CA" smtClean="0"/>
              <a:t>‹#›</a:t>
            </a:fld>
            <a:endParaRPr lang="en-CA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7674BA-5A16-1946-AB88-683679387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9617" y="2494845"/>
            <a:ext cx="3067050" cy="632177"/>
          </a:xfrm>
          <a:noFill/>
        </p:spPr>
        <p:txBody>
          <a:bodyPr wrap="square" lIns="0" bIns="0" anchor="b" anchorCtr="0">
            <a:normAutofit/>
          </a:bodyPr>
          <a:lstStyle>
            <a:lvl1pPr>
              <a:lnSpc>
                <a:spcPct val="100000"/>
              </a:lnSpc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2B3982-9BE1-6D4B-949E-D3F4C34CB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59618" y="3184455"/>
            <a:ext cx="3067050" cy="439277"/>
          </a:xfrm>
          <a:noFill/>
        </p:spPr>
        <p:txBody>
          <a:bodyPr wrap="square" lIns="0" t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Position Name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F671FB8-128F-8946-B211-784C60E6B3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59618" y="3756403"/>
            <a:ext cx="3067050" cy="11542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44B1538-5A7F-8546-8036-708910616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5771" y="2224413"/>
            <a:ext cx="2171962" cy="2171962"/>
          </a:xfrm>
          <a:custGeom>
            <a:avLst/>
            <a:gdLst>
              <a:gd name="connsiteX0" fmla="*/ 1996751 w 3993502"/>
              <a:gd name="connsiteY0" fmla="*/ 0 h 3993502"/>
              <a:gd name="connsiteX1" fmla="*/ 3993502 w 3993502"/>
              <a:gd name="connsiteY1" fmla="*/ 1996751 h 3993502"/>
              <a:gd name="connsiteX2" fmla="*/ 1996751 w 3993502"/>
              <a:gd name="connsiteY2" fmla="*/ 3993502 h 3993502"/>
              <a:gd name="connsiteX3" fmla="*/ 0 w 3993502"/>
              <a:gd name="connsiteY3" fmla="*/ 1996751 h 3993502"/>
              <a:gd name="connsiteX4" fmla="*/ 1996751 w 3993502"/>
              <a:gd name="connsiteY4" fmla="*/ 0 h 399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3502" h="3993502">
                <a:moveTo>
                  <a:pt x="1996751" y="0"/>
                </a:moveTo>
                <a:cubicBezTo>
                  <a:pt x="3099526" y="0"/>
                  <a:pt x="3993502" y="893976"/>
                  <a:pt x="3993502" y="1996751"/>
                </a:cubicBezTo>
                <a:cubicBezTo>
                  <a:pt x="3993502" y="3099526"/>
                  <a:pt x="3099526" y="3993502"/>
                  <a:pt x="1996751" y="3993502"/>
                </a:cubicBezTo>
                <a:cubicBezTo>
                  <a:pt x="893976" y="3993502"/>
                  <a:pt x="0" y="3099526"/>
                  <a:pt x="0" y="1996751"/>
                </a:cubicBezTo>
                <a:cubicBezTo>
                  <a:pt x="0" y="893976"/>
                  <a:pt x="893976" y="0"/>
                  <a:pt x="199675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5A56A5-61CD-54B3-ED58-C475D08EC583}"/>
              </a:ext>
            </a:extLst>
          </p:cNvPr>
          <p:cNvSpPr/>
          <p:nvPr/>
        </p:nvSpPr>
        <p:spPr>
          <a:xfrm>
            <a:off x="2" y="-4712"/>
            <a:ext cx="5568948" cy="1316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1C38DB41-C66E-498B-89A2-9DF9F00971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80456" y="3185444"/>
            <a:ext cx="3078338" cy="438287"/>
          </a:xfrm>
          <a:noFill/>
        </p:spPr>
        <p:txBody>
          <a:bodyPr wrap="square" lIns="0" t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Position Name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5661D2E1-14B6-AD6E-55D3-CC3203457D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80456" y="3757392"/>
            <a:ext cx="3078338" cy="11542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7E55C33-867F-9FD5-1883-3CE6871A32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56609" y="2225402"/>
            <a:ext cx="2171962" cy="2171962"/>
          </a:xfrm>
          <a:custGeom>
            <a:avLst/>
            <a:gdLst>
              <a:gd name="connsiteX0" fmla="*/ 1996751 w 3993502"/>
              <a:gd name="connsiteY0" fmla="*/ 0 h 3993502"/>
              <a:gd name="connsiteX1" fmla="*/ 3993502 w 3993502"/>
              <a:gd name="connsiteY1" fmla="*/ 1996751 h 3993502"/>
              <a:gd name="connsiteX2" fmla="*/ 1996751 w 3993502"/>
              <a:gd name="connsiteY2" fmla="*/ 3993502 h 3993502"/>
              <a:gd name="connsiteX3" fmla="*/ 0 w 3993502"/>
              <a:gd name="connsiteY3" fmla="*/ 1996751 h 3993502"/>
              <a:gd name="connsiteX4" fmla="*/ 1996751 w 3993502"/>
              <a:gd name="connsiteY4" fmla="*/ 0 h 399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3502" h="3993502">
                <a:moveTo>
                  <a:pt x="1996751" y="0"/>
                </a:moveTo>
                <a:cubicBezTo>
                  <a:pt x="3099526" y="0"/>
                  <a:pt x="3993502" y="893976"/>
                  <a:pt x="3993502" y="1996751"/>
                </a:cubicBezTo>
                <a:cubicBezTo>
                  <a:pt x="3993502" y="3099526"/>
                  <a:pt x="3099526" y="3993502"/>
                  <a:pt x="1996751" y="3993502"/>
                </a:cubicBezTo>
                <a:cubicBezTo>
                  <a:pt x="893976" y="3993502"/>
                  <a:pt x="0" y="3099526"/>
                  <a:pt x="0" y="1996751"/>
                </a:cubicBezTo>
                <a:cubicBezTo>
                  <a:pt x="0" y="893976"/>
                  <a:pt x="893976" y="0"/>
                  <a:pt x="199675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2067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7ED438-D08F-E6F2-ADEE-3F02933E35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32639" y="5149048"/>
            <a:ext cx="734048" cy="8433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72DAEB-25A9-894E-8436-908981D9B3F5}"/>
              </a:ext>
            </a:extLst>
          </p:cNvPr>
          <p:cNvSpPr/>
          <p:nvPr/>
        </p:nvSpPr>
        <p:spPr>
          <a:xfrm>
            <a:off x="1" y="-4712"/>
            <a:ext cx="12191999" cy="1316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073F7C-4A5D-47DA-2774-00F4C1AB5F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31634" y="428651"/>
            <a:ext cx="1957849" cy="4603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4562899-BFA3-2B47-AAAB-ECAA859007AD}"/>
              </a:ext>
            </a:extLst>
          </p:cNvPr>
          <p:cNvSpPr/>
          <p:nvPr/>
        </p:nvSpPr>
        <p:spPr>
          <a:xfrm>
            <a:off x="0" y="6205491"/>
            <a:ext cx="12192000" cy="6525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1EF482-C442-DA4A-B72D-FDCE0967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"/>
            <a:ext cx="8055740" cy="131202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238F4-37D4-7E45-A5F1-BF2062B05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866900"/>
            <a:ext cx="11342915" cy="389717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C962D-0F5D-F744-8FE0-60D8B5D82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5753" y="6369813"/>
            <a:ext cx="673360" cy="30175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spc="0">
                <a:solidFill>
                  <a:schemeClr val="accent4"/>
                </a:solidFill>
              </a:defRPr>
            </a:lvl1pPr>
          </a:lstStyle>
          <a:p>
            <a:fld id="{2E12B442-EC19-4316-B9D1-E7E4390F771E}" type="slidenum">
              <a:rPr lang="en-CA" smtClean="0"/>
              <a:t>‹#›</a:t>
            </a:fld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76119B-B55B-8597-212E-7FB8F680B1B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4774" y="498141"/>
            <a:ext cx="311032" cy="3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5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System Font Regular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System Font Regular"/>
        <a:buChar char="−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36">
          <p15:clr>
            <a:srgbClr val="F26B43"/>
          </p15:clr>
        </p15:guide>
        <p15:guide id="4" pos="264">
          <p15:clr>
            <a:srgbClr val="F26B43"/>
          </p15:clr>
        </p15:guide>
        <p15:guide id="5" pos="74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3.svg"/><Relationship Id="rId4" Type="http://schemas.openxmlformats.org/officeDocument/2006/relationships/image" Target="../media/image25.sv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3.png"/><Relationship Id="rId9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hyperlink" Target="mailto:xtong@uwaterloo.ca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9.sv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3D310744-537B-8967-9072-810A5DA7F5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sz="1800" dirty="0"/>
              <a:t>Xiaochun Tong, </a:t>
            </a:r>
            <a:r>
              <a:rPr lang="en-CA" sz="1200" dirty="0"/>
              <a:t>University of Waterloo</a:t>
            </a:r>
          </a:p>
          <a:p>
            <a:r>
              <a:rPr lang="en-CA" sz="1800" dirty="0"/>
              <a:t>Hsueh-Ti Derek Liu, </a:t>
            </a:r>
            <a:r>
              <a:rPr lang="en-CA" sz="1400" dirty="0"/>
              <a:t>Roblox</a:t>
            </a:r>
          </a:p>
          <a:p>
            <a:r>
              <a:rPr lang="en-CA" sz="1800" dirty="0" err="1"/>
              <a:t>Yotam</a:t>
            </a:r>
            <a:r>
              <a:rPr lang="en-CA" sz="1800" dirty="0"/>
              <a:t> </a:t>
            </a:r>
            <a:r>
              <a:rPr lang="en-CA" sz="1800" dirty="0" err="1"/>
              <a:t>Gingold</a:t>
            </a:r>
            <a:r>
              <a:rPr lang="en-CA" sz="1800" dirty="0"/>
              <a:t>, </a:t>
            </a:r>
            <a:r>
              <a:rPr lang="en-CA" sz="1400" dirty="0"/>
              <a:t>George Mason University</a:t>
            </a:r>
          </a:p>
          <a:p>
            <a:r>
              <a:rPr lang="en-CA" sz="1800" dirty="0"/>
              <a:t>Alec Jacobson, </a:t>
            </a:r>
            <a:r>
              <a:rPr lang="en-CA" sz="1400" dirty="0"/>
              <a:t>University of Toronto &amp; Adobe Research</a:t>
            </a:r>
          </a:p>
          <a:p>
            <a:endParaRPr lang="en-CA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52207E7-8648-70BB-C0B2-0DE6DF222F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Differentiable Heightfield Path Tracing with Accelerated Discontinuities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515800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BB2A-0497-9E9A-2A99-33857C5C8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DISCONTINUITIES ON HEIGHTFIELD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83087E-76E8-FD81-95E8-BBBBB13A0117}"/>
              </a:ext>
            </a:extLst>
          </p:cNvPr>
          <p:cNvCxnSpPr>
            <a:cxnSpLocks/>
          </p:cNvCxnSpPr>
          <p:nvPr/>
        </p:nvCxnSpPr>
        <p:spPr>
          <a:xfrm flipV="1">
            <a:off x="1457325" y="1743825"/>
            <a:ext cx="0" cy="3287352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A2D1A5A-E19A-C704-9018-DD433E0F74F6}"/>
              </a:ext>
            </a:extLst>
          </p:cNvPr>
          <p:cNvSpPr/>
          <p:nvPr/>
        </p:nvSpPr>
        <p:spPr>
          <a:xfrm>
            <a:off x="10099481" y="5069278"/>
            <a:ext cx="370399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φ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DDE4BE-33FA-1BAF-418D-5AF52A4087B0}"/>
              </a:ext>
            </a:extLst>
          </p:cNvPr>
          <p:cNvSpPr/>
          <p:nvPr/>
        </p:nvSpPr>
        <p:spPr>
          <a:xfrm>
            <a:off x="968829" y="1640300"/>
            <a:ext cx="34600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θ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B3F7EE9B-7AEF-B4C5-EA6A-A3DADA9F45BE}"/>
              </a:ext>
            </a:extLst>
          </p:cNvPr>
          <p:cNvSpPr/>
          <p:nvPr/>
        </p:nvSpPr>
        <p:spPr>
          <a:xfrm>
            <a:off x="3038445" y="2450201"/>
            <a:ext cx="5370921" cy="2594312"/>
          </a:xfrm>
          <a:custGeom>
            <a:avLst/>
            <a:gdLst>
              <a:gd name="connsiteX0" fmla="*/ 5878548 w 5878934"/>
              <a:gd name="connsiteY0" fmla="*/ 2839238 h 2839697"/>
              <a:gd name="connsiteX1" fmla="*/ -270 w 5878934"/>
              <a:gd name="connsiteY1" fmla="*/ 2823091 h 2839697"/>
              <a:gd name="connsiteX2" fmla="*/ 874886 w 5878934"/>
              <a:gd name="connsiteY2" fmla="*/ 1731927 h 2839697"/>
              <a:gd name="connsiteX3" fmla="*/ 1290617 w 5878934"/>
              <a:gd name="connsiteY3" fmla="*/ 1212017 h 2839697"/>
              <a:gd name="connsiteX4" fmla="*/ 1714414 w 5878934"/>
              <a:gd name="connsiteY4" fmla="*/ 985822 h 2839697"/>
              <a:gd name="connsiteX5" fmla="*/ 2600063 w 5878934"/>
              <a:gd name="connsiteY5" fmla="*/ 1345647 h 2839697"/>
              <a:gd name="connsiteX6" fmla="*/ 3841219 w 5878934"/>
              <a:gd name="connsiteY6" fmla="*/ 957 h 2839697"/>
              <a:gd name="connsiteX7" fmla="*/ 4277553 w 5878934"/>
              <a:gd name="connsiteY7" fmla="*/ 240364 h 2839697"/>
              <a:gd name="connsiteX8" fmla="*/ 5014270 w 5878934"/>
              <a:gd name="connsiteY8" fmla="*/ 1203490 h 2839697"/>
              <a:gd name="connsiteX9" fmla="*/ 5878548 w 5878934"/>
              <a:gd name="connsiteY9" fmla="*/ 2839238 h 283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934" h="2839697">
                <a:moveTo>
                  <a:pt x="5878548" y="2839238"/>
                </a:moveTo>
                <a:cubicBezTo>
                  <a:pt x="-104187" y="2806483"/>
                  <a:pt x="-270" y="2823091"/>
                  <a:pt x="-270" y="2823091"/>
                </a:cubicBezTo>
                <a:cubicBezTo>
                  <a:pt x="464808" y="2250899"/>
                  <a:pt x="563103" y="2096406"/>
                  <a:pt x="874886" y="1731927"/>
                </a:cubicBezTo>
                <a:cubicBezTo>
                  <a:pt x="954514" y="1621126"/>
                  <a:pt x="1165944" y="1364820"/>
                  <a:pt x="1290617" y="1212017"/>
                </a:cubicBezTo>
                <a:cubicBezTo>
                  <a:pt x="1454452" y="1077004"/>
                  <a:pt x="1547676" y="980369"/>
                  <a:pt x="1714414" y="985822"/>
                </a:cubicBezTo>
                <a:cubicBezTo>
                  <a:pt x="2109267" y="1004335"/>
                  <a:pt x="2479015" y="1426090"/>
                  <a:pt x="2600063" y="1345647"/>
                </a:cubicBezTo>
                <a:cubicBezTo>
                  <a:pt x="2940959" y="1183165"/>
                  <a:pt x="3448472" y="17365"/>
                  <a:pt x="3841219" y="957"/>
                </a:cubicBezTo>
                <a:cubicBezTo>
                  <a:pt x="4068889" y="-17156"/>
                  <a:pt x="4186771" y="142576"/>
                  <a:pt x="4277553" y="240364"/>
                </a:cubicBezTo>
                <a:cubicBezTo>
                  <a:pt x="4611813" y="600403"/>
                  <a:pt x="4785172" y="871136"/>
                  <a:pt x="5014270" y="1203490"/>
                </a:cubicBezTo>
                <a:cubicBezTo>
                  <a:pt x="5458024" y="1847275"/>
                  <a:pt x="5878548" y="2839238"/>
                  <a:pt x="5878548" y="2839238"/>
                </a:cubicBezTo>
                <a:close/>
              </a:path>
            </a:pathLst>
          </a:custGeom>
          <a:solidFill>
            <a:srgbClr val="8DB0AB"/>
          </a:solidFill>
          <a:ln w="35506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pic>
        <p:nvPicPr>
          <p:cNvPr id="14" name="Graphic 13" descr="Camera outline">
            <a:extLst>
              <a:ext uri="{FF2B5EF4-FFF2-40B4-BE49-F238E27FC236}">
                <a16:creationId xmlns:a16="http://schemas.microsoft.com/office/drawing/2014/main" id="{A44DF25D-B934-1C76-E466-20318348C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2905" y="5241618"/>
            <a:ext cx="914400" cy="914400"/>
          </a:xfrm>
          <a:prstGeom prst="rect">
            <a:avLst/>
          </a:prstGeom>
        </p:spPr>
      </p:pic>
      <p:sp>
        <p:nvSpPr>
          <p:cNvPr id="15" name="Graphic 2">
            <a:extLst>
              <a:ext uri="{FF2B5EF4-FFF2-40B4-BE49-F238E27FC236}">
                <a16:creationId xmlns:a16="http://schemas.microsoft.com/office/drawing/2014/main" id="{185519E1-49FF-9B5B-4802-25B5590865FF}"/>
              </a:ext>
            </a:extLst>
          </p:cNvPr>
          <p:cNvSpPr/>
          <p:nvPr/>
        </p:nvSpPr>
        <p:spPr>
          <a:xfrm>
            <a:off x="3038445" y="2436864"/>
            <a:ext cx="5370921" cy="2594312"/>
          </a:xfrm>
          <a:custGeom>
            <a:avLst/>
            <a:gdLst>
              <a:gd name="connsiteX0" fmla="*/ 5878548 w 5878934"/>
              <a:gd name="connsiteY0" fmla="*/ 2839238 h 2839697"/>
              <a:gd name="connsiteX1" fmla="*/ -270 w 5878934"/>
              <a:gd name="connsiteY1" fmla="*/ 2823091 h 2839697"/>
              <a:gd name="connsiteX2" fmla="*/ 874886 w 5878934"/>
              <a:gd name="connsiteY2" fmla="*/ 1731927 h 2839697"/>
              <a:gd name="connsiteX3" fmla="*/ 1290617 w 5878934"/>
              <a:gd name="connsiteY3" fmla="*/ 1212017 h 2839697"/>
              <a:gd name="connsiteX4" fmla="*/ 1714414 w 5878934"/>
              <a:gd name="connsiteY4" fmla="*/ 985822 h 2839697"/>
              <a:gd name="connsiteX5" fmla="*/ 2600063 w 5878934"/>
              <a:gd name="connsiteY5" fmla="*/ 1345647 h 2839697"/>
              <a:gd name="connsiteX6" fmla="*/ 3841219 w 5878934"/>
              <a:gd name="connsiteY6" fmla="*/ 957 h 2839697"/>
              <a:gd name="connsiteX7" fmla="*/ 4277553 w 5878934"/>
              <a:gd name="connsiteY7" fmla="*/ 240364 h 2839697"/>
              <a:gd name="connsiteX8" fmla="*/ 5014270 w 5878934"/>
              <a:gd name="connsiteY8" fmla="*/ 1203490 h 2839697"/>
              <a:gd name="connsiteX9" fmla="*/ 5878548 w 5878934"/>
              <a:gd name="connsiteY9" fmla="*/ 2839238 h 283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934" h="2839697">
                <a:moveTo>
                  <a:pt x="5878548" y="2839238"/>
                </a:moveTo>
                <a:cubicBezTo>
                  <a:pt x="-104187" y="2806483"/>
                  <a:pt x="-270" y="2823091"/>
                  <a:pt x="-270" y="2823091"/>
                </a:cubicBezTo>
                <a:cubicBezTo>
                  <a:pt x="464808" y="2250899"/>
                  <a:pt x="563103" y="2096406"/>
                  <a:pt x="874886" y="1731927"/>
                </a:cubicBezTo>
                <a:cubicBezTo>
                  <a:pt x="954514" y="1621126"/>
                  <a:pt x="1165944" y="1364820"/>
                  <a:pt x="1290617" y="1212017"/>
                </a:cubicBezTo>
                <a:cubicBezTo>
                  <a:pt x="1454452" y="1077004"/>
                  <a:pt x="1547676" y="980369"/>
                  <a:pt x="1714414" y="985822"/>
                </a:cubicBezTo>
                <a:cubicBezTo>
                  <a:pt x="2109267" y="1004335"/>
                  <a:pt x="2479015" y="1426090"/>
                  <a:pt x="2600063" y="1345647"/>
                </a:cubicBezTo>
                <a:cubicBezTo>
                  <a:pt x="2940959" y="1183165"/>
                  <a:pt x="3448472" y="17365"/>
                  <a:pt x="3841219" y="957"/>
                </a:cubicBezTo>
                <a:cubicBezTo>
                  <a:pt x="4068889" y="-17156"/>
                  <a:pt x="4186771" y="142576"/>
                  <a:pt x="4277553" y="240364"/>
                </a:cubicBezTo>
                <a:cubicBezTo>
                  <a:pt x="4611813" y="600403"/>
                  <a:pt x="4785172" y="871136"/>
                  <a:pt x="5014270" y="1203490"/>
                </a:cubicBezTo>
                <a:cubicBezTo>
                  <a:pt x="5458024" y="1847275"/>
                  <a:pt x="5878548" y="2839238"/>
                  <a:pt x="5878548" y="2839238"/>
                </a:cubicBezTo>
                <a:close/>
              </a:path>
            </a:pathLst>
          </a:custGeom>
          <a:noFill/>
          <a:ln w="35506" cap="flat">
            <a:solidFill>
              <a:schemeClr val="accent3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0CD271F-AC57-E90F-2A0A-5645FD7E10B4}"/>
              </a:ext>
            </a:extLst>
          </p:cNvPr>
          <p:cNvCxnSpPr>
            <a:cxnSpLocks/>
          </p:cNvCxnSpPr>
          <p:nvPr/>
        </p:nvCxnSpPr>
        <p:spPr>
          <a:xfrm>
            <a:off x="1457325" y="5031177"/>
            <a:ext cx="9217479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67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BB2A-0497-9E9A-2A99-33857C5C8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DISCONTINUITIES ON HEIGHTFIELD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83087E-76E8-FD81-95E8-BBBBB13A0117}"/>
              </a:ext>
            </a:extLst>
          </p:cNvPr>
          <p:cNvCxnSpPr>
            <a:cxnSpLocks/>
          </p:cNvCxnSpPr>
          <p:nvPr/>
        </p:nvCxnSpPr>
        <p:spPr>
          <a:xfrm flipV="1">
            <a:off x="1457325" y="1743825"/>
            <a:ext cx="0" cy="3287352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A2D1A5A-E19A-C704-9018-DD433E0F74F6}"/>
              </a:ext>
            </a:extLst>
          </p:cNvPr>
          <p:cNvSpPr/>
          <p:nvPr/>
        </p:nvSpPr>
        <p:spPr>
          <a:xfrm>
            <a:off x="10099481" y="5069278"/>
            <a:ext cx="370399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φ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DDE4BE-33FA-1BAF-418D-5AF52A4087B0}"/>
              </a:ext>
            </a:extLst>
          </p:cNvPr>
          <p:cNvSpPr/>
          <p:nvPr/>
        </p:nvSpPr>
        <p:spPr>
          <a:xfrm>
            <a:off x="968829" y="1640300"/>
            <a:ext cx="34600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θ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pic>
        <p:nvPicPr>
          <p:cNvPr id="14" name="Graphic 13" descr="Camera outline">
            <a:extLst>
              <a:ext uri="{FF2B5EF4-FFF2-40B4-BE49-F238E27FC236}">
                <a16:creationId xmlns:a16="http://schemas.microsoft.com/office/drawing/2014/main" id="{A44DF25D-B934-1C76-E466-20318348C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2905" y="5241618"/>
            <a:ext cx="914400" cy="9144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0CD271F-AC57-E90F-2A0A-5645FD7E10B4}"/>
              </a:ext>
            </a:extLst>
          </p:cNvPr>
          <p:cNvCxnSpPr>
            <a:cxnSpLocks/>
          </p:cNvCxnSpPr>
          <p:nvPr/>
        </p:nvCxnSpPr>
        <p:spPr>
          <a:xfrm>
            <a:off x="1457325" y="5031177"/>
            <a:ext cx="9217479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6">
            <a:extLst>
              <a:ext uri="{FF2B5EF4-FFF2-40B4-BE49-F238E27FC236}">
                <a16:creationId xmlns:a16="http://schemas.microsoft.com/office/drawing/2014/main" id="{73218373-B817-BB74-41FA-226241F09DED}"/>
              </a:ext>
            </a:extLst>
          </p:cNvPr>
          <p:cNvSpPr/>
          <p:nvPr/>
        </p:nvSpPr>
        <p:spPr>
          <a:xfrm>
            <a:off x="3019254" y="2391593"/>
            <a:ext cx="5403063" cy="2633392"/>
          </a:xfrm>
          <a:custGeom>
            <a:avLst/>
            <a:gdLst>
              <a:gd name="connsiteX0" fmla="*/ 5402928 w 5403063"/>
              <a:gd name="connsiteY0" fmla="*/ 2633091 h 2633392"/>
              <a:gd name="connsiteX1" fmla="*/ 3292 w 5403063"/>
              <a:gd name="connsiteY1" fmla="*/ 2618340 h 2633392"/>
              <a:gd name="connsiteX2" fmla="*/ 803533 w 5403063"/>
              <a:gd name="connsiteY2" fmla="*/ 1620585 h 2633392"/>
              <a:gd name="connsiteX3" fmla="*/ 1183670 w 5403063"/>
              <a:gd name="connsiteY3" fmla="*/ 1145188 h 2633392"/>
              <a:gd name="connsiteX4" fmla="*/ 1571183 w 5403063"/>
              <a:gd name="connsiteY4" fmla="*/ 938360 h 2633392"/>
              <a:gd name="connsiteX5" fmla="*/ 2381005 w 5403063"/>
              <a:gd name="connsiteY5" fmla="*/ 1267377 h 2633392"/>
              <a:gd name="connsiteX6" fmla="*/ 2731206 w 5403063"/>
              <a:gd name="connsiteY6" fmla="*/ 1000325 h 2633392"/>
              <a:gd name="connsiteX7" fmla="*/ 2828671 w 5403063"/>
              <a:gd name="connsiteY7" fmla="*/ 316865 h 2633392"/>
              <a:gd name="connsiteX8" fmla="*/ 3274524 w 5403063"/>
              <a:gd name="connsiteY8" fmla="*/ 4031 h 2633392"/>
              <a:gd name="connsiteX9" fmla="*/ 3924523 w 5403063"/>
              <a:gd name="connsiteY9" fmla="*/ 309827 h 2633392"/>
              <a:gd name="connsiteX10" fmla="*/ 4588513 w 5403063"/>
              <a:gd name="connsiteY10" fmla="*/ 1137406 h 2633392"/>
              <a:gd name="connsiteX11" fmla="*/ 5402928 w 5403063"/>
              <a:gd name="connsiteY11" fmla="*/ 2633091 h 263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03063" h="2633392">
                <a:moveTo>
                  <a:pt x="5402928" y="2633091"/>
                </a:moveTo>
                <a:cubicBezTo>
                  <a:pt x="-323435" y="2622456"/>
                  <a:pt x="3292" y="2618340"/>
                  <a:pt x="3292" y="2618340"/>
                </a:cubicBezTo>
                <a:cubicBezTo>
                  <a:pt x="428551" y="2095124"/>
                  <a:pt x="518444" y="1953858"/>
                  <a:pt x="803533" y="1620585"/>
                </a:cubicBezTo>
                <a:cubicBezTo>
                  <a:pt x="876343" y="1519285"/>
                  <a:pt x="1069671" y="1284923"/>
                  <a:pt x="1183670" y="1145188"/>
                </a:cubicBezTo>
                <a:cubicBezTo>
                  <a:pt x="1333478" y="1021735"/>
                  <a:pt x="1418720" y="933387"/>
                  <a:pt x="1571183" y="938360"/>
                </a:cubicBezTo>
                <a:cubicBezTo>
                  <a:pt x="1932229" y="955302"/>
                  <a:pt x="2284804" y="1336114"/>
                  <a:pt x="2381005" y="1267377"/>
                </a:cubicBezTo>
                <a:cubicBezTo>
                  <a:pt x="2579080" y="1270805"/>
                  <a:pt x="2725165" y="1209977"/>
                  <a:pt x="2731206" y="1000325"/>
                </a:cubicBezTo>
                <a:cubicBezTo>
                  <a:pt x="2751042" y="311751"/>
                  <a:pt x="2727610" y="438436"/>
                  <a:pt x="2828671" y="316865"/>
                </a:cubicBezTo>
                <a:cubicBezTo>
                  <a:pt x="2921991" y="204580"/>
                  <a:pt x="3057413" y="-26537"/>
                  <a:pt x="3274524" y="4031"/>
                </a:cubicBezTo>
                <a:cubicBezTo>
                  <a:pt x="3661306" y="-36666"/>
                  <a:pt x="3841513" y="220412"/>
                  <a:pt x="3924523" y="309827"/>
                </a:cubicBezTo>
                <a:cubicBezTo>
                  <a:pt x="4230164" y="639041"/>
                  <a:pt x="4379030" y="833492"/>
                  <a:pt x="4588513" y="1137406"/>
                </a:cubicBezTo>
                <a:cubicBezTo>
                  <a:pt x="4994273" y="1726057"/>
                  <a:pt x="5402928" y="2633091"/>
                  <a:pt x="5402928" y="2633091"/>
                </a:cubicBezTo>
                <a:close/>
              </a:path>
            </a:pathLst>
          </a:custGeom>
          <a:solidFill>
            <a:srgbClr val="8DB0AB"/>
          </a:solidFill>
          <a:ln w="32454" cap="flat">
            <a:solidFill>
              <a:schemeClr val="accent3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526FE949-9AB2-594E-F260-DFB3BE1737D2}"/>
              </a:ext>
            </a:extLst>
          </p:cNvPr>
          <p:cNvSpPr/>
          <p:nvPr/>
        </p:nvSpPr>
        <p:spPr>
          <a:xfrm>
            <a:off x="4430937" y="2255090"/>
            <a:ext cx="2032863" cy="1961995"/>
          </a:xfrm>
          <a:prstGeom prst="mathMultiply">
            <a:avLst/>
          </a:prstGeom>
          <a:solidFill>
            <a:schemeClr val="accent3">
              <a:lumMod val="75000"/>
              <a:alpha val="5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851A0F-B8EA-C380-DA7A-7977B4E644CE}"/>
              </a:ext>
            </a:extLst>
          </p:cNvPr>
          <p:cNvSpPr txBox="1"/>
          <p:nvPr/>
        </p:nvSpPr>
        <p:spPr>
          <a:xfrm>
            <a:off x="8422317" y="2785258"/>
            <a:ext cx="2659037" cy="4508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2000" dirty="0"/>
              <a:t>No vertical edges!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660614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BB2A-0497-9E9A-2A99-33857C5C8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DISCONTINUITIES ON HEIGHTFIELD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83087E-76E8-FD81-95E8-BBBBB13A0117}"/>
              </a:ext>
            </a:extLst>
          </p:cNvPr>
          <p:cNvCxnSpPr>
            <a:cxnSpLocks/>
          </p:cNvCxnSpPr>
          <p:nvPr/>
        </p:nvCxnSpPr>
        <p:spPr>
          <a:xfrm flipV="1">
            <a:off x="1457325" y="1743825"/>
            <a:ext cx="0" cy="3287352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A2D1A5A-E19A-C704-9018-DD433E0F74F6}"/>
              </a:ext>
            </a:extLst>
          </p:cNvPr>
          <p:cNvSpPr/>
          <p:nvPr/>
        </p:nvSpPr>
        <p:spPr>
          <a:xfrm>
            <a:off x="10099481" y="5069278"/>
            <a:ext cx="370399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φ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DDE4BE-33FA-1BAF-418D-5AF52A4087B0}"/>
              </a:ext>
            </a:extLst>
          </p:cNvPr>
          <p:cNvSpPr/>
          <p:nvPr/>
        </p:nvSpPr>
        <p:spPr>
          <a:xfrm>
            <a:off x="968829" y="1640300"/>
            <a:ext cx="34600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θ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B3F7EE9B-7AEF-B4C5-EA6A-A3DADA9F45BE}"/>
              </a:ext>
            </a:extLst>
          </p:cNvPr>
          <p:cNvSpPr/>
          <p:nvPr/>
        </p:nvSpPr>
        <p:spPr>
          <a:xfrm>
            <a:off x="3038445" y="2450201"/>
            <a:ext cx="5370921" cy="2594312"/>
          </a:xfrm>
          <a:custGeom>
            <a:avLst/>
            <a:gdLst>
              <a:gd name="connsiteX0" fmla="*/ 5878548 w 5878934"/>
              <a:gd name="connsiteY0" fmla="*/ 2839238 h 2839697"/>
              <a:gd name="connsiteX1" fmla="*/ -270 w 5878934"/>
              <a:gd name="connsiteY1" fmla="*/ 2823091 h 2839697"/>
              <a:gd name="connsiteX2" fmla="*/ 874886 w 5878934"/>
              <a:gd name="connsiteY2" fmla="*/ 1731927 h 2839697"/>
              <a:gd name="connsiteX3" fmla="*/ 1290617 w 5878934"/>
              <a:gd name="connsiteY3" fmla="*/ 1212017 h 2839697"/>
              <a:gd name="connsiteX4" fmla="*/ 1714414 w 5878934"/>
              <a:gd name="connsiteY4" fmla="*/ 985822 h 2839697"/>
              <a:gd name="connsiteX5" fmla="*/ 2600063 w 5878934"/>
              <a:gd name="connsiteY5" fmla="*/ 1345647 h 2839697"/>
              <a:gd name="connsiteX6" fmla="*/ 3841219 w 5878934"/>
              <a:gd name="connsiteY6" fmla="*/ 957 h 2839697"/>
              <a:gd name="connsiteX7" fmla="*/ 4277553 w 5878934"/>
              <a:gd name="connsiteY7" fmla="*/ 240364 h 2839697"/>
              <a:gd name="connsiteX8" fmla="*/ 5014270 w 5878934"/>
              <a:gd name="connsiteY8" fmla="*/ 1203490 h 2839697"/>
              <a:gd name="connsiteX9" fmla="*/ 5878548 w 5878934"/>
              <a:gd name="connsiteY9" fmla="*/ 2839238 h 283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934" h="2839697">
                <a:moveTo>
                  <a:pt x="5878548" y="2839238"/>
                </a:moveTo>
                <a:cubicBezTo>
                  <a:pt x="-104187" y="2806483"/>
                  <a:pt x="-270" y="2823091"/>
                  <a:pt x="-270" y="2823091"/>
                </a:cubicBezTo>
                <a:cubicBezTo>
                  <a:pt x="464808" y="2250899"/>
                  <a:pt x="563103" y="2096406"/>
                  <a:pt x="874886" y="1731927"/>
                </a:cubicBezTo>
                <a:cubicBezTo>
                  <a:pt x="954514" y="1621126"/>
                  <a:pt x="1165944" y="1364820"/>
                  <a:pt x="1290617" y="1212017"/>
                </a:cubicBezTo>
                <a:cubicBezTo>
                  <a:pt x="1454452" y="1077004"/>
                  <a:pt x="1547676" y="980369"/>
                  <a:pt x="1714414" y="985822"/>
                </a:cubicBezTo>
                <a:cubicBezTo>
                  <a:pt x="2109267" y="1004335"/>
                  <a:pt x="2479015" y="1426090"/>
                  <a:pt x="2600063" y="1345647"/>
                </a:cubicBezTo>
                <a:cubicBezTo>
                  <a:pt x="2940959" y="1183165"/>
                  <a:pt x="3448472" y="17365"/>
                  <a:pt x="3841219" y="957"/>
                </a:cubicBezTo>
                <a:cubicBezTo>
                  <a:pt x="4068889" y="-17156"/>
                  <a:pt x="4186771" y="142576"/>
                  <a:pt x="4277553" y="240364"/>
                </a:cubicBezTo>
                <a:cubicBezTo>
                  <a:pt x="4611813" y="600403"/>
                  <a:pt x="4785172" y="871136"/>
                  <a:pt x="5014270" y="1203490"/>
                </a:cubicBezTo>
                <a:cubicBezTo>
                  <a:pt x="5458024" y="1847275"/>
                  <a:pt x="5878548" y="2839238"/>
                  <a:pt x="5878548" y="2839238"/>
                </a:cubicBezTo>
                <a:close/>
              </a:path>
            </a:pathLst>
          </a:custGeom>
          <a:solidFill>
            <a:srgbClr val="8DB0AB"/>
          </a:solidFill>
          <a:ln w="35506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15" name="Graphic 2">
            <a:extLst>
              <a:ext uri="{FF2B5EF4-FFF2-40B4-BE49-F238E27FC236}">
                <a16:creationId xmlns:a16="http://schemas.microsoft.com/office/drawing/2014/main" id="{185519E1-49FF-9B5B-4802-25B5590865FF}"/>
              </a:ext>
            </a:extLst>
          </p:cNvPr>
          <p:cNvSpPr/>
          <p:nvPr/>
        </p:nvSpPr>
        <p:spPr>
          <a:xfrm>
            <a:off x="3038445" y="2436864"/>
            <a:ext cx="5370921" cy="2594312"/>
          </a:xfrm>
          <a:custGeom>
            <a:avLst/>
            <a:gdLst>
              <a:gd name="connsiteX0" fmla="*/ 5878548 w 5878934"/>
              <a:gd name="connsiteY0" fmla="*/ 2839238 h 2839697"/>
              <a:gd name="connsiteX1" fmla="*/ -270 w 5878934"/>
              <a:gd name="connsiteY1" fmla="*/ 2823091 h 2839697"/>
              <a:gd name="connsiteX2" fmla="*/ 874886 w 5878934"/>
              <a:gd name="connsiteY2" fmla="*/ 1731927 h 2839697"/>
              <a:gd name="connsiteX3" fmla="*/ 1290617 w 5878934"/>
              <a:gd name="connsiteY3" fmla="*/ 1212017 h 2839697"/>
              <a:gd name="connsiteX4" fmla="*/ 1714414 w 5878934"/>
              <a:gd name="connsiteY4" fmla="*/ 985822 h 2839697"/>
              <a:gd name="connsiteX5" fmla="*/ 2600063 w 5878934"/>
              <a:gd name="connsiteY5" fmla="*/ 1345647 h 2839697"/>
              <a:gd name="connsiteX6" fmla="*/ 3841219 w 5878934"/>
              <a:gd name="connsiteY6" fmla="*/ 957 h 2839697"/>
              <a:gd name="connsiteX7" fmla="*/ 4277553 w 5878934"/>
              <a:gd name="connsiteY7" fmla="*/ 240364 h 2839697"/>
              <a:gd name="connsiteX8" fmla="*/ 5014270 w 5878934"/>
              <a:gd name="connsiteY8" fmla="*/ 1203490 h 2839697"/>
              <a:gd name="connsiteX9" fmla="*/ 5878548 w 5878934"/>
              <a:gd name="connsiteY9" fmla="*/ 2839238 h 283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934" h="2839697">
                <a:moveTo>
                  <a:pt x="5878548" y="2839238"/>
                </a:moveTo>
                <a:cubicBezTo>
                  <a:pt x="-104187" y="2806483"/>
                  <a:pt x="-270" y="2823091"/>
                  <a:pt x="-270" y="2823091"/>
                </a:cubicBezTo>
                <a:cubicBezTo>
                  <a:pt x="464808" y="2250899"/>
                  <a:pt x="563103" y="2096406"/>
                  <a:pt x="874886" y="1731927"/>
                </a:cubicBezTo>
                <a:cubicBezTo>
                  <a:pt x="954514" y="1621126"/>
                  <a:pt x="1165944" y="1364820"/>
                  <a:pt x="1290617" y="1212017"/>
                </a:cubicBezTo>
                <a:cubicBezTo>
                  <a:pt x="1454452" y="1077004"/>
                  <a:pt x="1547676" y="980369"/>
                  <a:pt x="1714414" y="985822"/>
                </a:cubicBezTo>
                <a:cubicBezTo>
                  <a:pt x="2109267" y="1004335"/>
                  <a:pt x="2479015" y="1426090"/>
                  <a:pt x="2600063" y="1345647"/>
                </a:cubicBezTo>
                <a:cubicBezTo>
                  <a:pt x="2940959" y="1183165"/>
                  <a:pt x="3448472" y="17365"/>
                  <a:pt x="3841219" y="957"/>
                </a:cubicBezTo>
                <a:cubicBezTo>
                  <a:pt x="4068889" y="-17156"/>
                  <a:pt x="4186771" y="142576"/>
                  <a:pt x="4277553" y="240364"/>
                </a:cubicBezTo>
                <a:cubicBezTo>
                  <a:pt x="4611813" y="600403"/>
                  <a:pt x="4785172" y="871136"/>
                  <a:pt x="5014270" y="1203490"/>
                </a:cubicBezTo>
                <a:cubicBezTo>
                  <a:pt x="5458024" y="1847275"/>
                  <a:pt x="5878548" y="2839238"/>
                  <a:pt x="5878548" y="2839238"/>
                </a:cubicBezTo>
                <a:close/>
              </a:path>
            </a:pathLst>
          </a:custGeom>
          <a:noFill/>
          <a:ln w="35506" cap="flat">
            <a:solidFill>
              <a:schemeClr val="accent3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0CD271F-AC57-E90F-2A0A-5645FD7E10B4}"/>
              </a:ext>
            </a:extLst>
          </p:cNvPr>
          <p:cNvCxnSpPr>
            <a:cxnSpLocks/>
          </p:cNvCxnSpPr>
          <p:nvPr/>
        </p:nvCxnSpPr>
        <p:spPr>
          <a:xfrm>
            <a:off x="1457325" y="5031177"/>
            <a:ext cx="9217479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4339D7D-4173-0152-06CF-82CB401BF96F}"/>
              </a:ext>
            </a:extLst>
          </p:cNvPr>
          <p:cNvGrpSpPr/>
          <p:nvPr/>
        </p:nvGrpSpPr>
        <p:grpSpPr>
          <a:xfrm>
            <a:off x="7172783" y="2316495"/>
            <a:ext cx="300251" cy="1424194"/>
            <a:chOff x="7172783" y="2316495"/>
            <a:chExt cx="300251" cy="1424194"/>
          </a:xfrm>
        </p:grpSpPr>
        <p:sp>
          <p:nvSpPr>
            <p:cNvPr id="3" name="Arrow: Left-Right 2">
              <a:extLst>
                <a:ext uri="{FF2B5EF4-FFF2-40B4-BE49-F238E27FC236}">
                  <a16:creationId xmlns:a16="http://schemas.microsoft.com/office/drawing/2014/main" id="{ABA81802-DAEA-F31E-7009-6DD64A42DD88}"/>
                </a:ext>
              </a:extLst>
            </p:cNvPr>
            <p:cNvSpPr/>
            <p:nvPr/>
          </p:nvSpPr>
          <p:spPr>
            <a:xfrm rot="5400000">
              <a:off x="6610812" y="2878466"/>
              <a:ext cx="1424194" cy="300251"/>
            </a:xfrm>
            <a:prstGeom prst="left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5DA524B-FAFB-F74B-1FB1-F1D87EF9C3DA}"/>
                </a:ext>
              </a:extLst>
            </p:cNvPr>
            <p:cNvSpPr/>
            <p:nvPr/>
          </p:nvSpPr>
          <p:spPr>
            <a:xfrm>
              <a:off x="7278007" y="2983688"/>
              <a:ext cx="89807" cy="898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E14A9F18-CA53-5F7D-5B86-262DD6AE2D28}"/>
              </a:ext>
            </a:extLst>
          </p:cNvPr>
          <p:cNvSpPr/>
          <p:nvPr/>
        </p:nvSpPr>
        <p:spPr>
          <a:xfrm>
            <a:off x="5072768" y="5146835"/>
            <a:ext cx="1424194" cy="300251"/>
          </a:xfrm>
          <a:prstGeom prst="leftRightArrow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858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BB2A-0497-9E9A-2A99-33857C5C8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DISCONTINUITIES ON HEIGHTFIELD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83087E-76E8-FD81-95E8-BBBBB13A0117}"/>
              </a:ext>
            </a:extLst>
          </p:cNvPr>
          <p:cNvCxnSpPr>
            <a:cxnSpLocks/>
          </p:cNvCxnSpPr>
          <p:nvPr/>
        </p:nvCxnSpPr>
        <p:spPr>
          <a:xfrm flipV="1">
            <a:off x="1457325" y="1743825"/>
            <a:ext cx="0" cy="3287352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A2D1A5A-E19A-C704-9018-DD433E0F74F6}"/>
              </a:ext>
            </a:extLst>
          </p:cNvPr>
          <p:cNvSpPr/>
          <p:nvPr/>
        </p:nvSpPr>
        <p:spPr>
          <a:xfrm>
            <a:off x="10099481" y="5069278"/>
            <a:ext cx="370399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φ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DDE4BE-33FA-1BAF-418D-5AF52A4087B0}"/>
              </a:ext>
            </a:extLst>
          </p:cNvPr>
          <p:cNvSpPr/>
          <p:nvPr/>
        </p:nvSpPr>
        <p:spPr>
          <a:xfrm>
            <a:off x="968829" y="1640300"/>
            <a:ext cx="34600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θ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B3F7EE9B-7AEF-B4C5-EA6A-A3DADA9F45BE}"/>
              </a:ext>
            </a:extLst>
          </p:cNvPr>
          <p:cNvSpPr/>
          <p:nvPr/>
        </p:nvSpPr>
        <p:spPr>
          <a:xfrm>
            <a:off x="3038445" y="2450201"/>
            <a:ext cx="5370921" cy="2594312"/>
          </a:xfrm>
          <a:custGeom>
            <a:avLst/>
            <a:gdLst>
              <a:gd name="connsiteX0" fmla="*/ 5878548 w 5878934"/>
              <a:gd name="connsiteY0" fmla="*/ 2839238 h 2839697"/>
              <a:gd name="connsiteX1" fmla="*/ -270 w 5878934"/>
              <a:gd name="connsiteY1" fmla="*/ 2823091 h 2839697"/>
              <a:gd name="connsiteX2" fmla="*/ 874886 w 5878934"/>
              <a:gd name="connsiteY2" fmla="*/ 1731927 h 2839697"/>
              <a:gd name="connsiteX3" fmla="*/ 1290617 w 5878934"/>
              <a:gd name="connsiteY3" fmla="*/ 1212017 h 2839697"/>
              <a:gd name="connsiteX4" fmla="*/ 1714414 w 5878934"/>
              <a:gd name="connsiteY4" fmla="*/ 985822 h 2839697"/>
              <a:gd name="connsiteX5" fmla="*/ 2600063 w 5878934"/>
              <a:gd name="connsiteY5" fmla="*/ 1345647 h 2839697"/>
              <a:gd name="connsiteX6" fmla="*/ 3841219 w 5878934"/>
              <a:gd name="connsiteY6" fmla="*/ 957 h 2839697"/>
              <a:gd name="connsiteX7" fmla="*/ 4277553 w 5878934"/>
              <a:gd name="connsiteY7" fmla="*/ 240364 h 2839697"/>
              <a:gd name="connsiteX8" fmla="*/ 5014270 w 5878934"/>
              <a:gd name="connsiteY8" fmla="*/ 1203490 h 2839697"/>
              <a:gd name="connsiteX9" fmla="*/ 5878548 w 5878934"/>
              <a:gd name="connsiteY9" fmla="*/ 2839238 h 283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934" h="2839697">
                <a:moveTo>
                  <a:pt x="5878548" y="2839238"/>
                </a:moveTo>
                <a:cubicBezTo>
                  <a:pt x="-104187" y="2806483"/>
                  <a:pt x="-270" y="2823091"/>
                  <a:pt x="-270" y="2823091"/>
                </a:cubicBezTo>
                <a:cubicBezTo>
                  <a:pt x="464808" y="2250899"/>
                  <a:pt x="563103" y="2096406"/>
                  <a:pt x="874886" y="1731927"/>
                </a:cubicBezTo>
                <a:cubicBezTo>
                  <a:pt x="954514" y="1621126"/>
                  <a:pt x="1165944" y="1364820"/>
                  <a:pt x="1290617" y="1212017"/>
                </a:cubicBezTo>
                <a:cubicBezTo>
                  <a:pt x="1454452" y="1077004"/>
                  <a:pt x="1547676" y="980369"/>
                  <a:pt x="1714414" y="985822"/>
                </a:cubicBezTo>
                <a:cubicBezTo>
                  <a:pt x="2109267" y="1004335"/>
                  <a:pt x="2479015" y="1426090"/>
                  <a:pt x="2600063" y="1345647"/>
                </a:cubicBezTo>
                <a:cubicBezTo>
                  <a:pt x="2940959" y="1183165"/>
                  <a:pt x="3448472" y="17365"/>
                  <a:pt x="3841219" y="957"/>
                </a:cubicBezTo>
                <a:cubicBezTo>
                  <a:pt x="4068889" y="-17156"/>
                  <a:pt x="4186771" y="142576"/>
                  <a:pt x="4277553" y="240364"/>
                </a:cubicBezTo>
                <a:cubicBezTo>
                  <a:pt x="4611813" y="600403"/>
                  <a:pt x="4785172" y="871136"/>
                  <a:pt x="5014270" y="1203490"/>
                </a:cubicBezTo>
                <a:cubicBezTo>
                  <a:pt x="5458024" y="1847275"/>
                  <a:pt x="5878548" y="2839238"/>
                  <a:pt x="5878548" y="2839238"/>
                </a:cubicBezTo>
                <a:close/>
              </a:path>
            </a:pathLst>
          </a:custGeom>
          <a:solidFill>
            <a:srgbClr val="8DB0AB"/>
          </a:solidFill>
          <a:ln w="35506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pic>
        <p:nvPicPr>
          <p:cNvPr id="14" name="Graphic 13" descr="Camera outline">
            <a:extLst>
              <a:ext uri="{FF2B5EF4-FFF2-40B4-BE49-F238E27FC236}">
                <a16:creationId xmlns:a16="http://schemas.microsoft.com/office/drawing/2014/main" id="{A44DF25D-B934-1C76-E466-20318348C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2905" y="5241618"/>
            <a:ext cx="914400" cy="9144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0CD271F-AC57-E90F-2A0A-5645FD7E10B4}"/>
              </a:ext>
            </a:extLst>
          </p:cNvPr>
          <p:cNvCxnSpPr>
            <a:cxnSpLocks/>
          </p:cNvCxnSpPr>
          <p:nvPr/>
        </p:nvCxnSpPr>
        <p:spPr>
          <a:xfrm>
            <a:off x="1457325" y="5031177"/>
            <a:ext cx="9217479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raphic 2">
            <a:extLst>
              <a:ext uri="{FF2B5EF4-FFF2-40B4-BE49-F238E27FC236}">
                <a16:creationId xmlns:a16="http://schemas.microsoft.com/office/drawing/2014/main" id="{CCE9BF64-1EB5-98E4-A3B8-031C018B3E99}"/>
              </a:ext>
            </a:extLst>
          </p:cNvPr>
          <p:cNvSpPr/>
          <p:nvPr/>
        </p:nvSpPr>
        <p:spPr>
          <a:xfrm>
            <a:off x="3038444" y="2474966"/>
            <a:ext cx="5370921" cy="2594312"/>
          </a:xfrm>
          <a:custGeom>
            <a:avLst/>
            <a:gdLst>
              <a:gd name="connsiteX0" fmla="*/ 5878548 w 5878934"/>
              <a:gd name="connsiteY0" fmla="*/ 2839238 h 2839697"/>
              <a:gd name="connsiteX1" fmla="*/ -270 w 5878934"/>
              <a:gd name="connsiteY1" fmla="*/ 2823091 h 2839697"/>
              <a:gd name="connsiteX2" fmla="*/ 874886 w 5878934"/>
              <a:gd name="connsiteY2" fmla="*/ 1731927 h 2839697"/>
              <a:gd name="connsiteX3" fmla="*/ 1290617 w 5878934"/>
              <a:gd name="connsiteY3" fmla="*/ 1212017 h 2839697"/>
              <a:gd name="connsiteX4" fmla="*/ 1714414 w 5878934"/>
              <a:gd name="connsiteY4" fmla="*/ 985822 h 2839697"/>
              <a:gd name="connsiteX5" fmla="*/ 2600063 w 5878934"/>
              <a:gd name="connsiteY5" fmla="*/ 1345647 h 2839697"/>
              <a:gd name="connsiteX6" fmla="*/ 3841219 w 5878934"/>
              <a:gd name="connsiteY6" fmla="*/ 957 h 2839697"/>
              <a:gd name="connsiteX7" fmla="*/ 4277553 w 5878934"/>
              <a:gd name="connsiteY7" fmla="*/ 240364 h 2839697"/>
              <a:gd name="connsiteX8" fmla="*/ 5014270 w 5878934"/>
              <a:gd name="connsiteY8" fmla="*/ 1203490 h 2839697"/>
              <a:gd name="connsiteX9" fmla="*/ 5878548 w 5878934"/>
              <a:gd name="connsiteY9" fmla="*/ 2839238 h 283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934" h="2839697">
                <a:moveTo>
                  <a:pt x="5878548" y="2839238"/>
                </a:moveTo>
                <a:cubicBezTo>
                  <a:pt x="-104187" y="2806483"/>
                  <a:pt x="-270" y="2823091"/>
                  <a:pt x="-270" y="2823091"/>
                </a:cubicBezTo>
                <a:cubicBezTo>
                  <a:pt x="464808" y="2250899"/>
                  <a:pt x="563103" y="2096406"/>
                  <a:pt x="874886" y="1731927"/>
                </a:cubicBezTo>
                <a:cubicBezTo>
                  <a:pt x="954514" y="1621126"/>
                  <a:pt x="1165944" y="1364820"/>
                  <a:pt x="1290617" y="1212017"/>
                </a:cubicBezTo>
                <a:cubicBezTo>
                  <a:pt x="1454452" y="1077004"/>
                  <a:pt x="1547676" y="980369"/>
                  <a:pt x="1714414" y="985822"/>
                </a:cubicBezTo>
                <a:cubicBezTo>
                  <a:pt x="2109267" y="1004335"/>
                  <a:pt x="2479015" y="1426090"/>
                  <a:pt x="2600063" y="1345647"/>
                </a:cubicBezTo>
                <a:cubicBezTo>
                  <a:pt x="2940959" y="1183165"/>
                  <a:pt x="3448472" y="17365"/>
                  <a:pt x="3841219" y="957"/>
                </a:cubicBezTo>
                <a:cubicBezTo>
                  <a:pt x="4068889" y="-17156"/>
                  <a:pt x="4186771" y="142576"/>
                  <a:pt x="4277553" y="240364"/>
                </a:cubicBezTo>
                <a:cubicBezTo>
                  <a:pt x="4611813" y="600403"/>
                  <a:pt x="4785172" y="871136"/>
                  <a:pt x="5014270" y="1203490"/>
                </a:cubicBezTo>
                <a:cubicBezTo>
                  <a:pt x="5458024" y="1847275"/>
                  <a:pt x="5878548" y="2839238"/>
                  <a:pt x="5878548" y="283923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46000"/>
            </a:schemeClr>
          </a:solidFill>
          <a:ln w="35506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892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0700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BB2A-0497-9E9A-2A99-33857C5C8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DISCONTINUITIES ON HEIGHTFIELD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83087E-76E8-FD81-95E8-BBBBB13A0117}"/>
              </a:ext>
            </a:extLst>
          </p:cNvPr>
          <p:cNvCxnSpPr>
            <a:cxnSpLocks/>
          </p:cNvCxnSpPr>
          <p:nvPr/>
        </p:nvCxnSpPr>
        <p:spPr>
          <a:xfrm flipV="1">
            <a:off x="1457325" y="1743825"/>
            <a:ext cx="0" cy="3287352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A2D1A5A-E19A-C704-9018-DD433E0F74F6}"/>
              </a:ext>
            </a:extLst>
          </p:cNvPr>
          <p:cNvSpPr/>
          <p:nvPr/>
        </p:nvSpPr>
        <p:spPr>
          <a:xfrm>
            <a:off x="10099481" y="5069278"/>
            <a:ext cx="370399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φ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DDE4BE-33FA-1BAF-418D-5AF52A4087B0}"/>
              </a:ext>
            </a:extLst>
          </p:cNvPr>
          <p:cNvSpPr/>
          <p:nvPr/>
        </p:nvSpPr>
        <p:spPr>
          <a:xfrm>
            <a:off x="968829" y="1640300"/>
            <a:ext cx="34600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θ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B3F7EE9B-7AEF-B4C5-EA6A-A3DADA9F45BE}"/>
              </a:ext>
            </a:extLst>
          </p:cNvPr>
          <p:cNvSpPr/>
          <p:nvPr/>
        </p:nvSpPr>
        <p:spPr>
          <a:xfrm>
            <a:off x="3038445" y="2450201"/>
            <a:ext cx="5370921" cy="2594312"/>
          </a:xfrm>
          <a:custGeom>
            <a:avLst/>
            <a:gdLst>
              <a:gd name="connsiteX0" fmla="*/ 5878548 w 5878934"/>
              <a:gd name="connsiteY0" fmla="*/ 2839238 h 2839697"/>
              <a:gd name="connsiteX1" fmla="*/ -270 w 5878934"/>
              <a:gd name="connsiteY1" fmla="*/ 2823091 h 2839697"/>
              <a:gd name="connsiteX2" fmla="*/ 874886 w 5878934"/>
              <a:gd name="connsiteY2" fmla="*/ 1731927 h 2839697"/>
              <a:gd name="connsiteX3" fmla="*/ 1290617 w 5878934"/>
              <a:gd name="connsiteY3" fmla="*/ 1212017 h 2839697"/>
              <a:gd name="connsiteX4" fmla="*/ 1714414 w 5878934"/>
              <a:gd name="connsiteY4" fmla="*/ 985822 h 2839697"/>
              <a:gd name="connsiteX5" fmla="*/ 2600063 w 5878934"/>
              <a:gd name="connsiteY5" fmla="*/ 1345647 h 2839697"/>
              <a:gd name="connsiteX6" fmla="*/ 3841219 w 5878934"/>
              <a:gd name="connsiteY6" fmla="*/ 957 h 2839697"/>
              <a:gd name="connsiteX7" fmla="*/ 4277553 w 5878934"/>
              <a:gd name="connsiteY7" fmla="*/ 240364 h 2839697"/>
              <a:gd name="connsiteX8" fmla="*/ 5014270 w 5878934"/>
              <a:gd name="connsiteY8" fmla="*/ 1203490 h 2839697"/>
              <a:gd name="connsiteX9" fmla="*/ 5878548 w 5878934"/>
              <a:gd name="connsiteY9" fmla="*/ 2839238 h 283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934" h="2839697">
                <a:moveTo>
                  <a:pt x="5878548" y="2839238"/>
                </a:moveTo>
                <a:cubicBezTo>
                  <a:pt x="-104187" y="2806483"/>
                  <a:pt x="-270" y="2823091"/>
                  <a:pt x="-270" y="2823091"/>
                </a:cubicBezTo>
                <a:cubicBezTo>
                  <a:pt x="464808" y="2250899"/>
                  <a:pt x="563103" y="2096406"/>
                  <a:pt x="874886" y="1731927"/>
                </a:cubicBezTo>
                <a:cubicBezTo>
                  <a:pt x="954514" y="1621126"/>
                  <a:pt x="1165944" y="1364820"/>
                  <a:pt x="1290617" y="1212017"/>
                </a:cubicBezTo>
                <a:cubicBezTo>
                  <a:pt x="1454452" y="1077004"/>
                  <a:pt x="1547676" y="980369"/>
                  <a:pt x="1714414" y="985822"/>
                </a:cubicBezTo>
                <a:cubicBezTo>
                  <a:pt x="2109267" y="1004335"/>
                  <a:pt x="2479015" y="1426090"/>
                  <a:pt x="2600063" y="1345647"/>
                </a:cubicBezTo>
                <a:cubicBezTo>
                  <a:pt x="2940959" y="1183165"/>
                  <a:pt x="3448472" y="17365"/>
                  <a:pt x="3841219" y="957"/>
                </a:cubicBezTo>
                <a:cubicBezTo>
                  <a:pt x="4068889" y="-17156"/>
                  <a:pt x="4186771" y="142576"/>
                  <a:pt x="4277553" y="240364"/>
                </a:cubicBezTo>
                <a:cubicBezTo>
                  <a:pt x="4611813" y="600403"/>
                  <a:pt x="4785172" y="871136"/>
                  <a:pt x="5014270" y="1203490"/>
                </a:cubicBezTo>
                <a:cubicBezTo>
                  <a:pt x="5458024" y="1847275"/>
                  <a:pt x="5878548" y="2839238"/>
                  <a:pt x="5878548" y="2839238"/>
                </a:cubicBezTo>
                <a:close/>
              </a:path>
            </a:pathLst>
          </a:custGeom>
          <a:solidFill>
            <a:srgbClr val="8DB0AB"/>
          </a:solidFill>
          <a:ln w="35506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0CD271F-AC57-E90F-2A0A-5645FD7E10B4}"/>
              </a:ext>
            </a:extLst>
          </p:cNvPr>
          <p:cNvCxnSpPr>
            <a:cxnSpLocks/>
          </p:cNvCxnSpPr>
          <p:nvPr/>
        </p:nvCxnSpPr>
        <p:spPr>
          <a:xfrm>
            <a:off x="1457325" y="5031177"/>
            <a:ext cx="9217479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raphic 2">
            <a:extLst>
              <a:ext uri="{FF2B5EF4-FFF2-40B4-BE49-F238E27FC236}">
                <a16:creationId xmlns:a16="http://schemas.microsoft.com/office/drawing/2014/main" id="{CCE9BF64-1EB5-98E4-A3B8-031C018B3E99}"/>
              </a:ext>
            </a:extLst>
          </p:cNvPr>
          <p:cNvSpPr/>
          <p:nvPr/>
        </p:nvSpPr>
        <p:spPr>
          <a:xfrm>
            <a:off x="2215379" y="2436865"/>
            <a:ext cx="5370921" cy="2594312"/>
          </a:xfrm>
          <a:custGeom>
            <a:avLst/>
            <a:gdLst>
              <a:gd name="connsiteX0" fmla="*/ 5878548 w 5878934"/>
              <a:gd name="connsiteY0" fmla="*/ 2839238 h 2839697"/>
              <a:gd name="connsiteX1" fmla="*/ -270 w 5878934"/>
              <a:gd name="connsiteY1" fmla="*/ 2823091 h 2839697"/>
              <a:gd name="connsiteX2" fmla="*/ 874886 w 5878934"/>
              <a:gd name="connsiteY2" fmla="*/ 1731927 h 2839697"/>
              <a:gd name="connsiteX3" fmla="*/ 1290617 w 5878934"/>
              <a:gd name="connsiteY3" fmla="*/ 1212017 h 2839697"/>
              <a:gd name="connsiteX4" fmla="*/ 1714414 w 5878934"/>
              <a:gd name="connsiteY4" fmla="*/ 985822 h 2839697"/>
              <a:gd name="connsiteX5" fmla="*/ 2600063 w 5878934"/>
              <a:gd name="connsiteY5" fmla="*/ 1345647 h 2839697"/>
              <a:gd name="connsiteX6" fmla="*/ 3841219 w 5878934"/>
              <a:gd name="connsiteY6" fmla="*/ 957 h 2839697"/>
              <a:gd name="connsiteX7" fmla="*/ 4277553 w 5878934"/>
              <a:gd name="connsiteY7" fmla="*/ 240364 h 2839697"/>
              <a:gd name="connsiteX8" fmla="*/ 5014270 w 5878934"/>
              <a:gd name="connsiteY8" fmla="*/ 1203490 h 2839697"/>
              <a:gd name="connsiteX9" fmla="*/ 5878548 w 5878934"/>
              <a:gd name="connsiteY9" fmla="*/ 2839238 h 283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934" h="2839697">
                <a:moveTo>
                  <a:pt x="5878548" y="2839238"/>
                </a:moveTo>
                <a:cubicBezTo>
                  <a:pt x="-104187" y="2806483"/>
                  <a:pt x="-270" y="2823091"/>
                  <a:pt x="-270" y="2823091"/>
                </a:cubicBezTo>
                <a:cubicBezTo>
                  <a:pt x="464808" y="2250899"/>
                  <a:pt x="563103" y="2096406"/>
                  <a:pt x="874886" y="1731927"/>
                </a:cubicBezTo>
                <a:cubicBezTo>
                  <a:pt x="954514" y="1621126"/>
                  <a:pt x="1165944" y="1364820"/>
                  <a:pt x="1290617" y="1212017"/>
                </a:cubicBezTo>
                <a:cubicBezTo>
                  <a:pt x="1454452" y="1077004"/>
                  <a:pt x="1547676" y="980369"/>
                  <a:pt x="1714414" y="985822"/>
                </a:cubicBezTo>
                <a:cubicBezTo>
                  <a:pt x="2109267" y="1004335"/>
                  <a:pt x="2479015" y="1426090"/>
                  <a:pt x="2600063" y="1345647"/>
                </a:cubicBezTo>
                <a:cubicBezTo>
                  <a:pt x="2940959" y="1183165"/>
                  <a:pt x="3448472" y="17365"/>
                  <a:pt x="3841219" y="957"/>
                </a:cubicBezTo>
                <a:cubicBezTo>
                  <a:pt x="4068889" y="-17156"/>
                  <a:pt x="4186771" y="142576"/>
                  <a:pt x="4277553" y="240364"/>
                </a:cubicBezTo>
                <a:cubicBezTo>
                  <a:pt x="4611813" y="600403"/>
                  <a:pt x="4785172" y="871136"/>
                  <a:pt x="5014270" y="1203490"/>
                </a:cubicBezTo>
                <a:cubicBezTo>
                  <a:pt x="5458024" y="1847275"/>
                  <a:pt x="5878548" y="2839238"/>
                  <a:pt x="5878548" y="283923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46000"/>
            </a:schemeClr>
          </a:solidFill>
          <a:ln w="35506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24C3AF-3871-188B-FC8D-75F387C750FB}"/>
              </a:ext>
            </a:extLst>
          </p:cNvPr>
          <p:cNvSpPr/>
          <p:nvPr/>
        </p:nvSpPr>
        <p:spPr>
          <a:xfrm>
            <a:off x="7171327" y="2947086"/>
            <a:ext cx="89807" cy="8980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71D28A-D748-ACAD-C35F-14D052675829}"/>
              </a:ext>
            </a:extLst>
          </p:cNvPr>
          <p:cNvSpPr/>
          <p:nvPr/>
        </p:nvSpPr>
        <p:spPr>
          <a:xfrm>
            <a:off x="7171327" y="4284001"/>
            <a:ext cx="89807" cy="8980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7A65C3-5E01-7D03-9AC3-9A1ECE4D1CE7}"/>
              </a:ext>
            </a:extLst>
          </p:cNvPr>
          <p:cNvCxnSpPr>
            <a:cxnSpLocks/>
          </p:cNvCxnSpPr>
          <p:nvPr/>
        </p:nvCxnSpPr>
        <p:spPr>
          <a:xfrm>
            <a:off x="7216230" y="3079297"/>
            <a:ext cx="0" cy="1154430"/>
          </a:xfrm>
          <a:prstGeom prst="straightConnector1">
            <a:avLst/>
          </a:prstGeom>
          <a:ln w="44450" cmpd="sng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51BA29D-2A4E-DF45-F36D-C845ECFA51AD}"/>
              </a:ext>
            </a:extLst>
          </p:cNvPr>
          <p:cNvSpPr/>
          <p:nvPr/>
        </p:nvSpPr>
        <p:spPr>
          <a:xfrm>
            <a:off x="3361005" y="4553906"/>
            <a:ext cx="89807" cy="8980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3DD2E8-D8A8-6301-E9BC-A100E8DCA5A6}"/>
              </a:ext>
            </a:extLst>
          </p:cNvPr>
          <p:cNvSpPr/>
          <p:nvPr/>
        </p:nvSpPr>
        <p:spPr>
          <a:xfrm>
            <a:off x="3361592" y="3544014"/>
            <a:ext cx="89807" cy="8980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2F828EE-B28B-03CD-4522-087F7605CC85}"/>
              </a:ext>
            </a:extLst>
          </p:cNvPr>
          <p:cNvCxnSpPr>
            <a:cxnSpLocks/>
          </p:cNvCxnSpPr>
          <p:nvPr/>
        </p:nvCxnSpPr>
        <p:spPr>
          <a:xfrm flipV="1">
            <a:off x="3405908" y="3623525"/>
            <a:ext cx="0" cy="956685"/>
          </a:xfrm>
          <a:prstGeom prst="straightConnector1">
            <a:avLst/>
          </a:prstGeom>
          <a:ln w="44450" cmpd="sng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72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BB2A-0497-9E9A-2A99-33857C5C8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DISCONTINUITIES ON HEIGHTFIELD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83087E-76E8-FD81-95E8-BBBBB13A0117}"/>
              </a:ext>
            </a:extLst>
          </p:cNvPr>
          <p:cNvCxnSpPr>
            <a:cxnSpLocks/>
          </p:cNvCxnSpPr>
          <p:nvPr/>
        </p:nvCxnSpPr>
        <p:spPr>
          <a:xfrm flipV="1">
            <a:off x="1457325" y="1743825"/>
            <a:ext cx="0" cy="3287352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A2D1A5A-E19A-C704-9018-DD433E0F74F6}"/>
              </a:ext>
            </a:extLst>
          </p:cNvPr>
          <p:cNvSpPr/>
          <p:nvPr/>
        </p:nvSpPr>
        <p:spPr>
          <a:xfrm>
            <a:off x="10099481" y="5069278"/>
            <a:ext cx="370399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φ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DDE4BE-33FA-1BAF-418D-5AF52A4087B0}"/>
              </a:ext>
            </a:extLst>
          </p:cNvPr>
          <p:cNvSpPr/>
          <p:nvPr/>
        </p:nvSpPr>
        <p:spPr>
          <a:xfrm>
            <a:off x="968829" y="1640300"/>
            <a:ext cx="34600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θ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B3F7EE9B-7AEF-B4C5-EA6A-A3DADA9F45BE}"/>
              </a:ext>
            </a:extLst>
          </p:cNvPr>
          <p:cNvSpPr/>
          <p:nvPr/>
        </p:nvSpPr>
        <p:spPr>
          <a:xfrm>
            <a:off x="3038445" y="2450201"/>
            <a:ext cx="5370921" cy="2594312"/>
          </a:xfrm>
          <a:custGeom>
            <a:avLst/>
            <a:gdLst>
              <a:gd name="connsiteX0" fmla="*/ 5878548 w 5878934"/>
              <a:gd name="connsiteY0" fmla="*/ 2839238 h 2839697"/>
              <a:gd name="connsiteX1" fmla="*/ -270 w 5878934"/>
              <a:gd name="connsiteY1" fmla="*/ 2823091 h 2839697"/>
              <a:gd name="connsiteX2" fmla="*/ 874886 w 5878934"/>
              <a:gd name="connsiteY2" fmla="*/ 1731927 h 2839697"/>
              <a:gd name="connsiteX3" fmla="*/ 1290617 w 5878934"/>
              <a:gd name="connsiteY3" fmla="*/ 1212017 h 2839697"/>
              <a:gd name="connsiteX4" fmla="*/ 1714414 w 5878934"/>
              <a:gd name="connsiteY4" fmla="*/ 985822 h 2839697"/>
              <a:gd name="connsiteX5" fmla="*/ 2600063 w 5878934"/>
              <a:gd name="connsiteY5" fmla="*/ 1345647 h 2839697"/>
              <a:gd name="connsiteX6" fmla="*/ 3841219 w 5878934"/>
              <a:gd name="connsiteY6" fmla="*/ 957 h 2839697"/>
              <a:gd name="connsiteX7" fmla="*/ 4277553 w 5878934"/>
              <a:gd name="connsiteY7" fmla="*/ 240364 h 2839697"/>
              <a:gd name="connsiteX8" fmla="*/ 5014270 w 5878934"/>
              <a:gd name="connsiteY8" fmla="*/ 1203490 h 2839697"/>
              <a:gd name="connsiteX9" fmla="*/ 5878548 w 5878934"/>
              <a:gd name="connsiteY9" fmla="*/ 2839238 h 283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934" h="2839697">
                <a:moveTo>
                  <a:pt x="5878548" y="2839238"/>
                </a:moveTo>
                <a:cubicBezTo>
                  <a:pt x="-104187" y="2806483"/>
                  <a:pt x="-270" y="2823091"/>
                  <a:pt x="-270" y="2823091"/>
                </a:cubicBezTo>
                <a:cubicBezTo>
                  <a:pt x="464808" y="2250899"/>
                  <a:pt x="563103" y="2096406"/>
                  <a:pt x="874886" y="1731927"/>
                </a:cubicBezTo>
                <a:cubicBezTo>
                  <a:pt x="954514" y="1621126"/>
                  <a:pt x="1165944" y="1364820"/>
                  <a:pt x="1290617" y="1212017"/>
                </a:cubicBezTo>
                <a:cubicBezTo>
                  <a:pt x="1454452" y="1077004"/>
                  <a:pt x="1547676" y="980369"/>
                  <a:pt x="1714414" y="985822"/>
                </a:cubicBezTo>
                <a:cubicBezTo>
                  <a:pt x="2109267" y="1004335"/>
                  <a:pt x="2479015" y="1426090"/>
                  <a:pt x="2600063" y="1345647"/>
                </a:cubicBezTo>
                <a:cubicBezTo>
                  <a:pt x="2940959" y="1183165"/>
                  <a:pt x="3448472" y="17365"/>
                  <a:pt x="3841219" y="957"/>
                </a:cubicBezTo>
                <a:cubicBezTo>
                  <a:pt x="4068889" y="-17156"/>
                  <a:pt x="4186771" y="142576"/>
                  <a:pt x="4277553" y="240364"/>
                </a:cubicBezTo>
                <a:cubicBezTo>
                  <a:pt x="4611813" y="600403"/>
                  <a:pt x="4785172" y="871136"/>
                  <a:pt x="5014270" y="1203490"/>
                </a:cubicBezTo>
                <a:cubicBezTo>
                  <a:pt x="5458024" y="1847275"/>
                  <a:pt x="5878548" y="2839238"/>
                  <a:pt x="5878548" y="2839238"/>
                </a:cubicBezTo>
                <a:close/>
              </a:path>
            </a:pathLst>
          </a:custGeom>
          <a:solidFill>
            <a:srgbClr val="8DB0AB"/>
          </a:solidFill>
          <a:ln w="35506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pic>
        <p:nvPicPr>
          <p:cNvPr id="14" name="Graphic 13" descr="Camera outline">
            <a:extLst>
              <a:ext uri="{FF2B5EF4-FFF2-40B4-BE49-F238E27FC236}">
                <a16:creationId xmlns:a16="http://schemas.microsoft.com/office/drawing/2014/main" id="{A44DF25D-B934-1C76-E466-20318348C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24137" y="5266376"/>
            <a:ext cx="914400" cy="914400"/>
          </a:xfrm>
          <a:prstGeom prst="rect">
            <a:avLst/>
          </a:prstGeom>
        </p:spPr>
      </p:pic>
      <p:sp>
        <p:nvSpPr>
          <p:cNvPr id="15" name="Graphic 2">
            <a:extLst>
              <a:ext uri="{FF2B5EF4-FFF2-40B4-BE49-F238E27FC236}">
                <a16:creationId xmlns:a16="http://schemas.microsoft.com/office/drawing/2014/main" id="{185519E1-49FF-9B5B-4802-25B5590865FF}"/>
              </a:ext>
            </a:extLst>
          </p:cNvPr>
          <p:cNvSpPr/>
          <p:nvPr/>
        </p:nvSpPr>
        <p:spPr>
          <a:xfrm>
            <a:off x="3038445" y="2436864"/>
            <a:ext cx="5370921" cy="2594312"/>
          </a:xfrm>
          <a:custGeom>
            <a:avLst/>
            <a:gdLst>
              <a:gd name="connsiteX0" fmla="*/ 5878548 w 5878934"/>
              <a:gd name="connsiteY0" fmla="*/ 2839238 h 2839697"/>
              <a:gd name="connsiteX1" fmla="*/ -270 w 5878934"/>
              <a:gd name="connsiteY1" fmla="*/ 2823091 h 2839697"/>
              <a:gd name="connsiteX2" fmla="*/ 874886 w 5878934"/>
              <a:gd name="connsiteY2" fmla="*/ 1731927 h 2839697"/>
              <a:gd name="connsiteX3" fmla="*/ 1290617 w 5878934"/>
              <a:gd name="connsiteY3" fmla="*/ 1212017 h 2839697"/>
              <a:gd name="connsiteX4" fmla="*/ 1714414 w 5878934"/>
              <a:gd name="connsiteY4" fmla="*/ 985822 h 2839697"/>
              <a:gd name="connsiteX5" fmla="*/ 2600063 w 5878934"/>
              <a:gd name="connsiteY5" fmla="*/ 1345647 h 2839697"/>
              <a:gd name="connsiteX6" fmla="*/ 3841219 w 5878934"/>
              <a:gd name="connsiteY6" fmla="*/ 957 h 2839697"/>
              <a:gd name="connsiteX7" fmla="*/ 4277553 w 5878934"/>
              <a:gd name="connsiteY7" fmla="*/ 240364 h 2839697"/>
              <a:gd name="connsiteX8" fmla="*/ 5014270 w 5878934"/>
              <a:gd name="connsiteY8" fmla="*/ 1203490 h 2839697"/>
              <a:gd name="connsiteX9" fmla="*/ 5878548 w 5878934"/>
              <a:gd name="connsiteY9" fmla="*/ 2839238 h 283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934" h="2839697">
                <a:moveTo>
                  <a:pt x="5878548" y="2839238"/>
                </a:moveTo>
                <a:cubicBezTo>
                  <a:pt x="-104187" y="2806483"/>
                  <a:pt x="-270" y="2823091"/>
                  <a:pt x="-270" y="2823091"/>
                </a:cubicBezTo>
                <a:cubicBezTo>
                  <a:pt x="464808" y="2250899"/>
                  <a:pt x="563103" y="2096406"/>
                  <a:pt x="874886" y="1731927"/>
                </a:cubicBezTo>
                <a:cubicBezTo>
                  <a:pt x="954514" y="1621126"/>
                  <a:pt x="1165944" y="1364820"/>
                  <a:pt x="1290617" y="1212017"/>
                </a:cubicBezTo>
                <a:cubicBezTo>
                  <a:pt x="1454452" y="1077004"/>
                  <a:pt x="1547676" y="980369"/>
                  <a:pt x="1714414" y="985822"/>
                </a:cubicBezTo>
                <a:cubicBezTo>
                  <a:pt x="2109267" y="1004335"/>
                  <a:pt x="2479015" y="1426090"/>
                  <a:pt x="2600063" y="1345647"/>
                </a:cubicBezTo>
                <a:cubicBezTo>
                  <a:pt x="2940959" y="1183165"/>
                  <a:pt x="3448472" y="17365"/>
                  <a:pt x="3841219" y="957"/>
                </a:cubicBezTo>
                <a:cubicBezTo>
                  <a:pt x="4068889" y="-17156"/>
                  <a:pt x="4186771" y="142576"/>
                  <a:pt x="4277553" y="240364"/>
                </a:cubicBezTo>
                <a:cubicBezTo>
                  <a:pt x="4611813" y="600403"/>
                  <a:pt x="4785172" y="871136"/>
                  <a:pt x="5014270" y="1203490"/>
                </a:cubicBezTo>
                <a:cubicBezTo>
                  <a:pt x="5458024" y="1847275"/>
                  <a:pt x="5878548" y="2839238"/>
                  <a:pt x="5878548" y="2839238"/>
                </a:cubicBezTo>
                <a:close/>
              </a:path>
            </a:pathLst>
          </a:custGeom>
          <a:noFill/>
          <a:ln w="35506" cap="flat">
            <a:solidFill>
              <a:schemeClr val="accent3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0CD271F-AC57-E90F-2A0A-5645FD7E10B4}"/>
              </a:ext>
            </a:extLst>
          </p:cNvPr>
          <p:cNvCxnSpPr>
            <a:cxnSpLocks/>
          </p:cNvCxnSpPr>
          <p:nvPr/>
        </p:nvCxnSpPr>
        <p:spPr>
          <a:xfrm>
            <a:off x="1457325" y="5031177"/>
            <a:ext cx="9217479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57CCEA5C-FE3E-E322-FFB5-999D8C48E4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740" y="3374708"/>
            <a:ext cx="4142994" cy="16631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ECC4854-77A2-11DE-793C-4F18938FB17C}"/>
                  </a:ext>
                </a:extLst>
              </p14:cNvPr>
              <p14:cNvContentPartPr/>
              <p14:nvPr/>
            </p14:nvContentPartPr>
            <p14:xfrm>
              <a:off x="6257305" y="2973365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ECC4854-77A2-11DE-793C-4F18938FB17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48305" y="2964365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47DDE56-FCAF-368F-1078-B30CEF811CD0}"/>
              </a:ext>
            </a:extLst>
          </p:cNvPr>
          <p:cNvCxnSpPr>
            <a:cxnSpLocks/>
          </p:cNvCxnSpPr>
          <p:nvPr/>
        </p:nvCxnSpPr>
        <p:spPr>
          <a:xfrm>
            <a:off x="7057418" y="1640300"/>
            <a:ext cx="0" cy="3460690"/>
          </a:xfrm>
          <a:prstGeom prst="line">
            <a:avLst/>
          </a:prstGeom>
          <a:ln w="28575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68512D-1317-C14D-F94D-49CFF481CD40}"/>
              </a:ext>
            </a:extLst>
          </p:cNvPr>
          <p:cNvCxnSpPr>
            <a:cxnSpLocks/>
          </p:cNvCxnSpPr>
          <p:nvPr/>
        </p:nvCxnSpPr>
        <p:spPr>
          <a:xfrm>
            <a:off x="7004589" y="2682307"/>
            <a:ext cx="26333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5E09299-42C9-6279-CDE8-9D5F23834C9D}"/>
              </a:ext>
            </a:extLst>
          </p:cNvPr>
          <p:cNvCxnSpPr>
            <a:cxnSpLocks/>
          </p:cNvCxnSpPr>
          <p:nvPr/>
        </p:nvCxnSpPr>
        <p:spPr>
          <a:xfrm>
            <a:off x="7002236" y="3796459"/>
            <a:ext cx="267211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1CE199E-4CBD-C058-18C7-3FFB1E55E489}"/>
              </a:ext>
            </a:extLst>
          </p:cNvPr>
          <p:cNvSpPr/>
          <p:nvPr/>
        </p:nvSpPr>
        <p:spPr>
          <a:xfrm flipH="1">
            <a:off x="7110248" y="3276815"/>
            <a:ext cx="5266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θ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FCB0F8-E65D-6AC0-B756-51423D9026ED}"/>
              </a:ext>
            </a:extLst>
          </p:cNvPr>
          <p:cNvSpPr/>
          <p:nvPr/>
        </p:nvSpPr>
        <p:spPr>
          <a:xfrm flipH="1">
            <a:off x="7373578" y="3573635"/>
            <a:ext cx="31615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81D480-833E-0CCC-326B-32E5A35717D5}"/>
              </a:ext>
            </a:extLst>
          </p:cNvPr>
          <p:cNvSpPr/>
          <p:nvPr/>
        </p:nvSpPr>
        <p:spPr>
          <a:xfrm flipH="1">
            <a:off x="7137532" y="2291057"/>
            <a:ext cx="5266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θ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357579-49F9-DD7F-2F48-D77E39A5C2D1}"/>
              </a:ext>
            </a:extLst>
          </p:cNvPr>
          <p:cNvSpPr/>
          <p:nvPr/>
        </p:nvSpPr>
        <p:spPr>
          <a:xfrm flipH="1">
            <a:off x="7400862" y="2587877"/>
            <a:ext cx="31615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22650D0-3A2E-1BD0-E4A7-CE13AA89AD46}"/>
              </a:ext>
            </a:extLst>
          </p:cNvPr>
          <p:cNvSpPr/>
          <p:nvPr/>
        </p:nvSpPr>
        <p:spPr>
          <a:xfrm flipH="1">
            <a:off x="7137532" y="1396504"/>
            <a:ext cx="5266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0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1C76E79-CD99-1E83-C941-143CF7AA11A0}"/>
              </a:ext>
            </a:extLst>
          </p:cNvPr>
          <p:cNvCxnSpPr>
            <a:cxnSpLocks/>
          </p:cNvCxnSpPr>
          <p:nvPr/>
        </p:nvCxnSpPr>
        <p:spPr>
          <a:xfrm>
            <a:off x="7004589" y="1616366"/>
            <a:ext cx="26333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B7ED1630-3253-E5FE-7395-029F49D966C8}"/>
              </a:ext>
            </a:extLst>
          </p:cNvPr>
          <p:cNvSpPr/>
          <p:nvPr/>
        </p:nvSpPr>
        <p:spPr>
          <a:xfrm flipH="1">
            <a:off x="7021160" y="5276619"/>
            <a:ext cx="5266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𝜋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47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74902A5-1EC4-37C5-25D1-01BE464AE288}"/>
              </a:ext>
            </a:extLst>
          </p:cNvPr>
          <p:cNvGrpSpPr/>
          <p:nvPr/>
        </p:nvGrpSpPr>
        <p:grpSpPr>
          <a:xfrm>
            <a:off x="7055975" y="3169615"/>
            <a:ext cx="3611740" cy="1835883"/>
            <a:chOff x="7055975" y="3169615"/>
            <a:chExt cx="3611740" cy="1835883"/>
          </a:xfrm>
        </p:grpSpPr>
        <p:sp>
          <p:nvSpPr>
            <p:cNvPr id="26" name="Graphic 2">
              <a:extLst>
                <a:ext uri="{FF2B5EF4-FFF2-40B4-BE49-F238E27FC236}">
                  <a16:creationId xmlns:a16="http://schemas.microsoft.com/office/drawing/2014/main" id="{B19EA2F5-BE59-28A2-92B2-E6990802B7AE}"/>
                </a:ext>
              </a:extLst>
            </p:cNvPr>
            <p:cNvSpPr/>
            <p:nvPr/>
          </p:nvSpPr>
          <p:spPr>
            <a:xfrm>
              <a:off x="7055975" y="3330817"/>
              <a:ext cx="3611740" cy="1674681"/>
            </a:xfrm>
            <a:custGeom>
              <a:avLst/>
              <a:gdLst>
                <a:gd name="connsiteX0" fmla="*/ 5878548 w 5878934"/>
                <a:gd name="connsiteY0" fmla="*/ 2839238 h 2839697"/>
                <a:gd name="connsiteX1" fmla="*/ -270 w 5878934"/>
                <a:gd name="connsiteY1" fmla="*/ 2823091 h 2839697"/>
                <a:gd name="connsiteX2" fmla="*/ 874886 w 5878934"/>
                <a:gd name="connsiteY2" fmla="*/ 1731927 h 2839697"/>
                <a:gd name="connsiteX3" fmla="*/ 1290617 w 5878934"/>
                <a:gd name="connsiteY3" fmla="*/ 1212017 h 2839697"/>
                <a:gd name="connsiteX4" fmla="*/ 1714414 w 5878934"/>
                <a:gd name="connsiteY4" fmla="*/ 985822 h 2839697"/>
                <a:gd name="connsiteX5" fmla="*/ 2600063 w 5878934"/>
                <a:gd name="connsiteY5" fmla="*/ 1345647 h 2839697"/>
                <a:gd name="connsiteX6" fmla="*/ 3841219 w 5878934"/>
                <a:gd name="connsiteY6" fmla="*/ 957 h 2839697"/>
                <a:gd name="connsiteX7" fmla="*/ 4277553 w 5878934"/>
                <a:gd name="connsiteY7" fmla="*/ 240364 h 2839697"/>
                <a:gd name="connsiteX8" fmla="*/ 5014270 w 5878934"/>
                <a:gd name="connsiteY8" fmla="*/ 1203490 h 2839697"/>
                <a:gd name="connsiteX9" fmla="*/ 5878548 w 5878934"/>
                <a:gd name="connsiteY9" fmla="*/ 2839238 h 2839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78934" h="2839697">
                  <a:moveTo>
                    <a:pt x="5878548" y="2839238"/>
                  </a:moveTo>
                  <a:cubicBezTo>
                    <a:pt x="-104187" y="2806483"/>
                    <a:pt x="-270" y="2823091"/>
                    <a:pt x="-270" y="2823091"/>
                  </a:cubicBezTo>
                  <a:cubicBezTo>
                    <a:pt x="464808" y="2250899"/>
                    <a:pt x="563103" y="2096406"/>
                    <a:pt x="874886" y="1731927"/>
                  </a:cubicBezTo>
                  <a:cubicBezTo>
                    <a:pt x="954514" y="1621126"/>
                    <a:pt x="1165944" y="1364820"/>
                    <a:pt x="1290617" y="1212017"/>
                  </a:cubicBezTo>
                  <a:cubicBezTo>
                    <a:pt x="1454452" y="1077004"/>
                    <a:pt x="1547676" y="980369"/>
                    <a:pt x="1714414" y="985822"/>
                  </a:cubicBezTo>
                  <a:cubicBezTo>
                    <a:pt x="2109267" y="1004335"/>
                    <a:pt x="2479015" y="1426090"/>
                    <a:pt x="2600063" y="1345647"/>
                  </a:cubicBezTo>
                  <a:cubicBezTo>
                    <a:pt x="2940959" y="1183165"/>
                    <a:pt x="3448472" y="17365"/>
                    <a:pt x="3841219" y="957"/>
                  </a:cubicBezTo>
                  <a:cubicBezTo>
                    <a:pt x="4068889" y="-17156"/>
                    <a:pt x="4186771" y="142576"/>
                    <a:pt x="4277553" y="240364"/>
                  </a:cubicBezTo>
                  <a:cubicBezTo>
                    <a:pt x="4611813" y="600403"/>
                    <a:pt x="4785172" y="871136"/>
                    <a:pt x="5014270" y="1203490"/>
                  </a:cubicBezTo>
                  <a:cubicBezTo>
                    <a:pt x="5458024" y="1847275"/>
                    <a:pt x="5878548" y="2839238"/>
                    <a:pt x="5878548" y="2839238"/>
                  </a:cubicBezTo>
                  <a:close/>
                </a:path>
              </a:pathLst>
            </a:custGeom>
            <a:solidFill>
              <a:srgbClr val="8DB0AB"/>
            </a:solidFill>
            <a:ln w="35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28" name="Graphic 2">
              <a:extLst>
                <a:ext uri="{FF2B5EF4-FFF2-40B4-BE49-F238E27FC236}">
                  <a16:creationId xmlns:a16="http://schemas.microsoft.com/office/drawing/2014/main" id="{C820B2B0-F8D4-6B7C-4505-9742CAFBE1D6}"/>
                </a:ext>
              </a:extLst>
            </p:cNvPr>
            <p:cNvSpPr/>
            <p:nvPr/>
          </p:nvSpPr>
          <p:spPr>
            <a:xfrm>
              <a:off x="7055975" y="3317480"/>
              <a:ext cx="3611740" cy="1674681"/>
            </a:xfrm>
            <a:custGeom>
              <a:avLst/>
              <a:gdLst>
                <a:gd name="connsiteX0" fmla="*/ 5878548 w 5878934"/>
                <a:gd name="connsiteY0" fmla="*/ 2839238 h 2839697"/>
                <a:gd name="connsiteX1" fmla="*/ -270 w 5878934"/>
                <a:gd name="connsiteY1" fmla="*/ 2823091 h 2839697"/>
                <a:gd name="connsiteX2" fmla="*/ 874886 w 5878934"/>
                <a:gd name="connsiteY2" fmla="*/ 1731927 h 2839697"/>
                <a:gd name="connsiteX3" fmla="*/ 1290617 w 5878934"/>
                <a:gd name="connsiteY3" fmla="*/ 1212017 h 2839697"/>
                <a:gd name="connsiteX4" fmla="*/ 1714414 w 5878934"/>
                <a:gd name="connsiteY4" fmla="*/ 985822 h 2839697"/>
                <a:gd name="connsiteX5" fmla="*/ 2600063 w 5878934"/>
                <a:gd name="connsiteY5" fmla="*/ 1345647 h 2839697"/>
                <a:gd name="connsiteX6" fmla="*/ 3841219 w 5878934"/>
                <a:gd name="connsiteY6" fmla="*/ 957 h 2839697"/>
                <a:gd name="connsiteX7" fmla="*/ 4277553 w 5878934"/>
                <a:gd name="connsiteY7" fmla="*/ 240364 h 2839697"/>
                <a:gd name="connsiteX8" fmla="*/ 5014270 w 5878934"/>
                <a:gd name="connsiteY8" fmla="*/ 1203490 h 2839697"/>
                <a:gd name="connsiteX9" fmla="*/ 5878548 w 5878934"/>
                <a:gd name="connsiteY9" fmla="*/ 2839238 h 2839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78934" h="2839697">
                  <a:moveTo>
                    <a:pt x="5878548" y="2839238"/>
                  </a:moveTo>
                  <a:cubicBezTo>
                    <a:pt x="-104187" y="2806483"/>
                    <a:pt x="-270" y="2823091"/>
                    <a:pt x="-270" y="2823091"/>
                  </a:cubicBezTo>
                  <a:cubicBezTo>
                    <a:pt x="464808" y="2250899"/>
                    <a:pt x="563103" y="2096406"/>
                    <a:pt x="874886" y="1731927"/>
                  </a:cubicBezTo>
                  <a:cubicBezTo>
                    <a:pt x="954514" y="1621126"/>
                    <a:pt x="1165944" y="1364820"/>
                    <a:pt x="1290617" y="1212017"/>
                  </a:cubicBezTo>
                  <a:cubicBezTo>
                    <a:pt x="1454452" y="1077004"/>
                    <a:pt x="1547676" y="980369"/>
                    <a:pt x="1714414" y="985822"/>
                  </a:cubicBezTo>
                  <a:cubicBezTo>
                    <a:pt x="2109267" y="1004335"/>
                    <a:pt x="2479015" y="1426090"/>
                    <a:pt x="2600063" y="1345647"/>
                  </a:cubicBezTo>
                  <a:cubicBezTo>
                    <a:pt x="2940959" y="1183165"/>
                    <a:pt x="3448472" y="17365"/>
                    <a:pt x="3841219" y="957"/>
                  </a:cubicBezTo>
                  <a:cubicBezTo>
                    <a:pt x="4068889" y="-17156"/>
                    <a:pt x="4186771" y="142576"/>
                    <a:pt x="4277553" y="240364"/>
                  </a:cubicBezTo>
                  <a:cubicBezTo>
                    <a:pt x="4611813" y="600403"/>
                    <a:pt x="4785172" y="871136"/>
                    <a:pt x="5014270" y="1203490"/>
                  </a:cubicBezTo>
                  <a:cubicBezTo>
                    <a:pt x="5458024" y="1847275"/>
                    <a:pt x="5878548" y="2839238"/>
                    <a:pt x="5878548" y="2839238"/>
                  </a:cubicBezTo>
                  <a:close/>
                </a:path>
              </a:pathLst>
            </a:custGeom>
            <a:noFill/>
            <a:ln w="35506" cap="flat">
              <a:solidFill>
                <a:schemeClr val="accent3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AE90B1A-CC2B-22BA-E1F8-17CC3A47219B}"/>
                </a:ext>
              </a:extLst>
            </p:cNvPr>
            <p:cNvCxnSpPr>
              <a:cxnSpLocks/>
            </p:cNvCxnSpPr>
            <p:nvPr/>
          </p:nvCxnSpPr>
          <p:spPr>
            <a:xfrm>
              <a:off x="9536025" y="3346391"/>
              <a:ext cx="137005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9D29E7F-DD12-8591-246C-605650F03F34}"/>
                </a:ext>
              </a:extLst>
            </p:cNvPr>
            <p:cNvSpPr/>
            <p:nvPr/>
          </p:nvSpPr>
          <p:spPr>
            <a:xfrm flipH="1">
              <a:off x="9645383" y="3169615"/>
              <a:ext cx="274010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dirty="0"/>
                <a:t>θ</a:t>
              </a:r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796A25E-54D4-7741-B459-8FBFB38C1E5A}"/>
                </a:ext>
              </a:extLst>
            </p:cNvPr>
            <p:cNvSpPr/>
            <p:nvPr/>
          </p:nvSpPr>
          <p:spPr>
            <a:xfrm flipH="1">
              <a:off x="9814610" y="3295765"/>
              <a:ext cx="164491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61C133-1895-70A5-82F4-D337A6494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REPARAMETERIZE DISCONTINUITIES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8B663-70A1-3EE8-9A24-5880BF46E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2" y="1621677"/>
            <a:ext cx="11342915" cy="105848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Reparameterization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/>
              <a:t>Make the integral bound independent of scene parameters </a:t>
            </a:r>
            <a:r>
              <a:rPr lang="en-US" sz="1600" i="1" dirty="0"/>
              <a:t>h</a:t>
            </a:r>
            <a:endParaRPr lang="en-US" sz="1600" dirty="0"/>
          </a:p>
          <a:p>
            <a:endParaRPr lang="en-CA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BEBC63E-C2B3-3EF5-525E-5484CA392473}"/>
              </a:ext>
            </a:extLst>
          </p:cNvPr>
          <p:cNvCxnSpPr>
            <a:cxnSpLocks/>
          </p:cNvCxnSpPr>
          <p:nvPr/>
        </p:nvCxnSpPr>
        <p:spPr>
          <a:xfrm flipV="1">
            <a:off x="6597918" y="2960888"/>
            <a:ext cx="0" cy="201486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BE12EC4-72B7-54AA-D502-5C6A69DF17D3}"/>
              </a:ext>
            </a:extLst>
          </p:cNvPr>
          <p:cNvSpPr/>
          <p:nvPr/>
        </p:nvSpPr>
        <p:spPr>
          <a:xfrm>
            <a:off x="6283995" y="3001771"/>
            <a:ext cx="18002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θ</a:t>
            </a:r>
            <a:endParaRPr lang="en-US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EC74103-E9F3-9162-08EC-FA40C3034743}"/>
              </a:ext>
            </a:extLst>
          </p:cNvPr>
          <p:cNvCxnSpPr>
            <a:cxnSpLocks/>
          </p:cNvCxnSpPr>
          <p:nvPr/>
        </p:nvCxnSpPr>
        <p:spPr>
          <a:xfrm>
            <a:off x="6597918" y="4975755"/>
            <a:ext cx="4795662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BDF78EEF-F806-07D5-929A-D2FE855D6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0427" y="3948968"/>
            <a:ext cx="2546359" cy="1022194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8F6A9BE-CFB6-D350-B3D9-ABCB561924D3}"/>
              </a:ext>
            </a:extLst>
          </p:cNvPr>
          <p:cNvCxnSpPr>
            <a:cxnSpLocks/>
          </p:cNvCxnSpPr>
          <p:nvPr/>
        </p:nvCxnSpPr>
        <p:spPr>
          <a:xfrm>
            <a:off x="9553606" y="3001771"/>
            <a:ext cx="0" cy="1944242"/>
          </a:xfrm>
          <a:prstGeom prst="line">
            <a:avLst/>
          </a:prstGeom>
          <a:ln w="28575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F544353-2A7E-1F49-1439-1E047B62DC04}"/>
              </a:ext>
            </a:extLst>
          </p:cNvPr>
          <p:cNvCxnSpPr>
            <a:cxnSpLocks/>
          </p:cNvCxnSpPr>
          <p:nvPr/>
        </p:nvCxnSpPr>
        <p:spPr>
          <a:xfrm>
            <a:off x="9533688" y="4225493"/>
            <a:ext cx="1390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D39ADC3-1090-294C-53BE-99D61080FC9D}"/>
              </a:ext>
            </a:extLst>
          </p:cNvPr>
          <p:cNvSpPr/>
          <p:nvPr/>
        </p:nvSpPr>
        <p:spPr>
          <a:xfrm flipH="1">
            <a:off x="9588367" y="3933081"/>
            <a:ext cx="27401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θ</a:t>
            </a:r>
            <a:endParaRPr lang="en-US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E828CA5-8991-DA2A-E9A2-94D08CD83172}"/>
              </a:ext>
            </a:extLst>
          </p:cNvPr>
          <p:cNvSpPr/>
          <p:nvPr/>
        </p:nvSpPr>
        <p:spPr>
          <a:xfrm flipH="1">
            <a:off x="9756573" y="4000053"/>
            <a:ext cx="16449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8B1BFB2-279D-E5FB-2911-6CDE13C5D1AB}"/>
              </a:ext>
            </a:extLst>
          </p:cNvPr>
          <p:cNvSpPr/>
          <p:nvPr/>
        </p:nvSpPr>
        <p:spPr>
          <a:xfrm flipH="1">
            <a:off x="9676584" y="2874971"/>
            <a:ext cx="27401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0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119D33C-834A-9C5A-D370-B6DA53448063}"/>
              </a:ext>
            </a:extLst>
          </p:cNvPr>
          <p:cNvCxnSpPr>
            <a:cxnSpLocks/>
          </p:cNvCxnSpPr>
          <p:nvPr/>
        </p:nvCxnSpPr>
        <p:spPr>
          <a:xfrm>
            <a:off x="9546593" y="3024689"/>
            <a:ext cx="137005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34031DA1-4076-4616-66C5-E4822DDDDC78}"/>
              </a:ext>
            </a:extLst>
          </p:cNvPr>
          <p:cNvSpPr/>
          <p:nvPr/>
        </p:nvSpPr>
        <p:spPr>
          <a:xfrm flipH="1">
            <a:off x="9345497" y="5341431"/>
            <a:ext cx="27401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𝜋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6BFE63-21CA-2369-AC17-D492BB933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8587" y="2670025"/>
            <a:ext cx="2033486" cy="803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A190D9-D9A3-AB30-FE62-082CA6896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455" y="3531233"/>
            <a:ext cx="4730520" cy="803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BF3EE6-F18A-F30D-8F89-FBDD4BDD3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445" y="4460065"/>
            <a:ext cx="3697668" cy="428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47A34C-0F35-D77D-4DC4-567C8E950D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455" y="4946013"/>
            <a:ext cx="5292622" cy="6851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B9CE85-F79C-F3A0-672F-4C22E40E18FC}"/>
              </a:ext>
            </a:extLst>
          </p:cNvPr>
          <p:cNvSpPr/>
          <p:nvPr/>
        </p:nvSpPr>
        <p:spPr>
          <a:xfrm>
            <a:off x="6552484" y="4987049"/>
            <a:ext cx="4618722" cy="1077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7" name="Graphic 26" descr="Camera outline">
            <a:extLst>
              <a:ext uri="{FF2B5EF4-FFF2-40B4-BE49-F238E27FC236}">
                <a16:creationId xmlns:a16="http://schemas.microsoft.com/office/drawing/2014/main" id="{DDD0CE4F-4AD5-7E42-2450-C3D1375358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95749" y="5426904"/>
            <a:ext cx="475743" cy="475743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07070B39-B878-576F-4065-80B21874FDCC}"/>
              </a:ext>
            </a:extLst>
          </p:cNvPr>
          <p:cNvGrpSpPr/>
          <p:nvPr/>
        </p:nvGrpSpPr>
        <p:grpSpPr>
          <a:xfrm>
            <a:off x="1798320" y="5496722"/>
            <a:ext cx="3767328" cy="2863"/>
            <a:chOff x="1786128" y="5736706"/>
            <a:chExt cx="3767328" cy="286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8C98196-1790-0550-6649-DF6CB449A78F}"/>
                </a:ext>
              </a:extLst>
            </p:cNvPr>
            <p:cNvCxnSpPr>
              <a:cxnSpLocks/>
            </p:cNvCxnSpPr>
            <p:nvPr/>
          </p:nvCxnSpPr>
          <p:spPr>
            <a:xfrm>
              <a:off x="1786128" y="5739569"/>
              <a:ext cx="40245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E18108F-9571-75B4-7D2C-6C4B3ED2AA6E}"/>
                </a:ext>
              </a:extLst>
            </p:cNvPr>
            <p:cNvCxnSpPr>
              <a:cxnSpLocks/>
            </p:cNvCxnSpPr>
            <p:nvPr/>
          </p:nvCxnSpPr>
          <p:spPr>
            <a:xfrm>
              <a:off x="3432048" y="5736706"/>
              <a:ext cx="43281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3132B04-1D09-09D6-BD5F-CF0C9D43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14544" y="5736706"/>
              <a:ext cx="43891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731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541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F1643-8B1D-72C7-B1B8-D31CF9CB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DETERMING DISCONTINUITIES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C48F4-89EF-E866-C056-2237B5F32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875213"/>
            <a:ext cx="11342915" cy="7536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Discontinuities are points where ray is tangent to the surface</a:t>
            </a:r>
            <a:endParaRPr lang="en-C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CCFABC-33F9-D812-8DE5-171DC25C9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128" y="4986731"/>
            <a:ext cx="5867400" cy="1028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A0DBEF-173C-BDD7-D091-27A7102A3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210" y="2334353"/>
            <a:ext cx="2925384" cy="267100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1260642-5287-8C5E-FD4C-E6CF860D7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26256" y="2701429"/>
            <a:ext cx="1016367" cy="49066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579BE45-D8A2-4C29-CD44-081D7E5EBC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56093" y="2607594"/>
            <a:ext cx="3030097" cy="247917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CD8F87F-6AAE-0211-5E81-44F737C571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61288" y="2801094"/>
            <a:ext cx="99780" cy="195569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0174110-CA10-A2DE-2F18-1B589DFFB9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91292" y="2539937"/>
            <a:ext cx="1715092" cy="18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F1643-8B1D-72C7-B1B8-D31CF9CB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DETERMING DISCONTINUITIES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C48F4-89EF-E866-C056-2237B5F32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875213"/>
            <a:ext cx="11342915" cy="7536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Discontinuities are points where ray is tangent to the surface</a:t>
            </a:r>
            <a:endParaRPr lang="en-C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CCFABC-33F9-D812-8DE5-171DC25C9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128" y="4986731"/>
            <a:ext cx="5867400" cy="1028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A0DBEF-173C-BDD7-D091-27A7102A3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210" y="2334353"/>
            <a:ext cx="2925384" cy="267100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1260642-5287-8C5E-FD4C-E6CF860D7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26256" y="2701429"/>
            <a:ext cx="1016367" cy="49066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FF86FF7-8C83-2F57-C656-8FB4E20E9B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26403" y="2561403"/>
            <a:ext cx="2998166" cy="25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77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CA1AA-7063-244C-95FF-FBF647419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ACCELERATE DISCONTINUITY SEARCHING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1020A-D491-5E4E-4E01-FBA34CDD4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875213"/>
            <a:ext cx="11342915" cy="10280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CA" sz="2000" dirty="0"/>
              <a:t>Lower, further discontinuities are blocked by near higher discontinuities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1600" dirty="0"/>
              <a:t>Optimization: track </a:t>
            </a:r>
            <a:r>
              <a:rPr lang="en-CA" sz="1600" i="1" dirty="0"/>
              <a:t>the current minimum slope </a:t>
            </a:r>
            <a:r>
              <a:rPr lang="en-CA" sz="1600" dirty="0"/>
              <a:t>during mipmap ray tracing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CA" dirty="0"/>
          </a:p>
          <a:p>
            <a:pPr lvl="1">
              <a:buFont typeface="Wingdings" panose="05000000000000000000" pitchFamily="2" charset="2"/>
              <a:buChar char="Ø"/>
            </a:pPr>
            <a:endParaRPr lang="en-CA" dirty="0"/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8915C-38A0-3A17-12A2-29A4CB12C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90" y="2800744"/>
            <a:ext cx="8026256" cy="312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4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2DF9E-06D1-7CCC-7B5B-F726ADEC8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"/>
            <a:ext cx="8795956" cy="1312023"/>
          </a:xfrm>
        </p:spPr>
        <p:txBody>
          <a:bodyPr/>
          <a:lstStyle/>
          <a:p>
            <a:r>
              <a:rPr lang="en-US" dirty="0"/>
              <a:t>Fast differentiable heightfield renderer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E0832D-202E-8819-F6A6-26B01169E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692" y="2147582"/>
            <a:ext cx="7150173" cy="4053914"/>
          </a:xfrm>
          <a:prstGeom prst="rect">
            <a:avLst/>
          </a:prstGeom>
        </p:spPr>
      </p:pic>
      <p:pic>
        <p:nvPicPr>
          <p:cNvPr id="4" name="Graphic 3" descr="Video camera outline">
            <a:extLst>
              <a:ext uri="{FF2B5EF4-FFF2-40B4-BE49-F238E27FC236}">
                <a16:creationId xmlns:a16="http://schemas.microsoft.com/office/drawing/2014/main" id="{977C0F67-A07C-3262-CFC6-06E807DB6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962364">
            <a:off x="2386851" y="14156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5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53836A-4582-B36E-F0FA-51CFFF64F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917" y="2205043"/>
            <a:ext cx="7631150" cy="384941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2F26065-F6C1-FB1D-60EC-031A8FA400EC}"/>
              </a:ext>
            </a:extLst>
          </p:cNvPr>
          <p:cNvCxnSpPr>
            <a:cxnSpLocks/>
          </p:cNvCxnSpPr>
          <p:nvPr/>
        </p:nvCxnSpPr>
        <p:spPr>
          <a:xfrm flipV="1">
            <a:off x="3001592" y="4395801"/>
            <a:ext cx="693420" cy="67818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E1C67F3-C876-1BF8-3A2C-B0236573CE8C}"/>
              </a:ext>
            </a:extLst>
          </p:cNvPr>
          <p:cNvCxnSpPr>
            <a:cxnSpLocks/>
          </p:cNvCxnSpPr>
          <p:nvPr/>
        </p:nvCxnSpPr>
        <p:spPr>
          <a:xfrm flipV="1">
            <a:off x="5447846" y="4433791"/>
            <a:ext cx="693420" cy="67818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AE45E4A-E170-82D6-F327-1E0DA167B611}"/>
              </a:ext>
            </a:extLst>
          </p:cNvPr>
          <p:cNvCxnSpPr>
            <a:cxnSpLocks/>
          </p:cNvCxnSpPr>
          <p:nvPr/>
        </p:nvCxnSpPr>
        <p:spPr>
          <a:xfrm flipV="1">
            <a:off x="7811208" y="4412730"/>
            <a:ext cx="693420" cy="67818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1A76BA1-9AD1-AE73-5E68-102C9E3EE090}"/>
              </a:ext>
            </a:extLst>
          </p:cNvPr>
          <p:cNvSpPr/>
          <p:nvPr/>
        </p:nvSpPr>
        <p:spPr>
          <a:xfrm>
            <a:off x="2320104" y="3820490"/>
            <a:ext cx="2137955" cy="1829561"/>
          </a:xfrm>
          <a:prstGeom prst="rect">
            <a:avLst/>
          </a:prstGeom>
          <a:solidFill>
            <a:schemeClr val="accent2">
              <a:lumMod val="40000"/>
              <a:lumOff val="6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FAF74C-79B7-5CB9-AC3C-DB73F6AB32DC}"/>
              </a:ext>
            </a:extLst>
          </p:cNvPr>
          <p:cNvSpPr/>
          <p:nvPr/>
        </p:nvSpPr>
        <p:spPr>
          <a:xfrm>
            <a:off x="5685299" y="4016451"/>
            <a:ext cx="1191902" cy="1547631"/>
          </a:xfrm>
          <a:prstGeom prst="rect">
            <a:avLst/>
          </a:prstGeom>
          <a:solidFill>
            <a:schemeClr val="accent2">
              <a:lumMod val="40000"/>
              <a:lumOff val="6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6D51E8-6A9C-8B60-D7A2-D69C312946E0}"/>
              </a:ext>
            </a:extLst>
          </p:cNvPr>
          <p:cNvSpPr/>
          <p:nvPr/>
        </p:nvSpPr>
        <p:spPr>
          <a:xfrm>
            <a:off x="8096324" y="4524636"/>
            <a:ext cx="1141123" cy="903036"/>
          </a:xfrm>
          <a:prstGeom prst="rect">
            <a:avLst/>
          </a:prstGeom>
          <a:solidFill>
            <a:schemeClr val="accent2">
              <a:lumMod val="40000"/>
              <a:lumOff val="6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7CFF77-0584-B92E-F2F9-EC1046EFF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HEIGHTFIELD (BACKWARD) RENDERING [TODO]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54077-93E0-839E-FFD7-1222DC5E2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2" y="1715710"/>
            <a:ext cx="11342915" cy="1162296"/>
          </a:xfrm>
        </p:spPr>
        <p:txBody>
          <a:bodyPr>
            <a:normAutofit/>
          </a:bodyPr>
          <a:lstStyle/>
          <a:p>
            <a:r>
              <a:rPr lang="en-US" dirty="0"/>
              <a:t>Skip regions </a:t>
            </a:r>
            <a:r>
              <a:rPr lang="en-US" i="1" dirty="0"/>
              <a:t>below </a:t>
            </a:r>
            <a:r>
              <a:rPr lang="en-US" dirty="0"/>
              <a:t>the ray with</a:t>
            </a:r>
            <a:r>
              <a:rPr lang="en-US" i="1" dirty="0"/>
              <a:t> current minimum slope</a:t>
            </a:r>
          </a:p>
          <a:p>
            <a:pPr lvl="1"/>
            <a:r>
              <a:rPr lang="en-US" sz="2000" dirty="0"/>
              <a:t>Accelerate with maximum mipmap [</a:t>
            </a:r>
            <a:r>
              <a:rPr lang="en-US" sz="2000" dirty="0" err="1"/>
              <a:t>Tevset</a:t>
            </a:r>
            <a:r>
              <a:rPr lang="en-US" sz="2000" dirty="0"/>
              <a:t> al. 2008]!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9375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A94B4-6941-0315-681C-FD37AA9E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Differentiable heightfield path tracing</a:t>
            </a:r>
            <a:endParaRPr lang="en-CA" dirty="0"/>
          </a:p>
        </p:txBody>
      </p:sp>
      <p:pic>
        <p:nvPicPr>
          <p:cNvPr id="21" name="Content Placeholder 20" descr="A white squar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F4004AE-9BE6-9355-5A96-F84019D48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6" y="1827848"/>
            <a:ext cx="1888359" cy="188835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60308D-61FE-C99F-6827-22163CBF7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814" y="4168676"/>
            <a:ext cx="3083473" cy="1555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D82717-FEF0-2360-E35E-DA58913A3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709" y="1718504"/>
            <a:ext cx="1358092" cy="14806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B31A33-F146-9CAE-B5FE-84D8DB183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6156" y="1784785"/>
            <a:ext cx="1236825" cy="1455881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A2723F0-6F7E-AF12-6D41-129BC1D53A24}"/>
              </a:ext>
            </a:extLst>
          </p:cNvPr>
          <p:cNvCxnSpPr>
            <a:cxnSpLocks/>
          </p:cNvCxnSpPr>
          <p:nvPr/>
        </p:nvCxnSpPr>
        <p:spPr>
          <a:xfrm>
            <a:off x="3582099" y="2499919"/>
            <a:ext cx="2181138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2318C7D-508B-6C73-131A-158B7A9BB1E4}"/>
              </a:ext>
            </a:extLst>
          </p:cNvPr>
          <p:cNvCxnSpPr>
            <a:cxnSpLocks/>
          </p:cNvCxnSpPr>
          <p:nvPr/>
        </p:nvCxnSpPr>
        <p:spPr>
          <a:xfrm flipH="1">
            <a:off x="3473042" y="5351977"/>
            <a:ext cx="1671489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37F2337-0F3F-0FC9-2894-7842B831D089}"/>
              </a:ext>
            </a:extLst>
          </p:cNvPr>
          <p:cNvCxnSpPr>
            <a:cxnSpLocks/>
          </p:cNvCxnSpPr>
          <p:nvPr/>
        </p:nvCxnSpPr>
        <p:spPr>
          <a:xfrm>
            <a:off x="8040293" y="3269588"/>
            <a:ext cx="0" cy="89908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3CAD76C-D21A-84AC-9B21-FD04784192A3}"/>
              </a:ext>
            </a:extLst>
          </p:cNvPr>
          <p:cNvSpPr txBox="1"/>
          <p:nvPr/>
        </p:nvSpPr>
        <p:spPr>
          <a:xfrm>
            <a:off x="3723946" y="2729552"/>
            <a:ext cx="2015838" cy="30745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1200" dirty="0"/>
              <a:t>Forward rendering</a:t>
            </a:r>
            <a:endParaRPr lang="en-CA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3C0F2A-24B1-8DD1-519E-0D6DDF894AC2}"/>
              </a:ext>
            </a:extLst>
          </p:cNvPr>
          <p:cNvSpPr txBox="1"/>
          <p:nvPr/>
        </p:nvSpPr>
        <p:spPr>
          <a:xfrm>
            <a:off x="5457340" y="5730479"/>
            <a:ext cx="4518066" cy="30745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1200" dirty="0"/>
              <a:t>Mipmap accelerated discontinuity searching + reparameterization</a:t>
            </a:r>
            <a:endParaRPr lang="en-CA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938E77-1C2C-9E32-169E-2F691EE0A6D6}"/>
              </a:ext>
            </a:extLst>
          </p:cNvPr>
          <p:cNvSpPr txBox="1"/>
          <p:nvPr/>
        </p:nvSpPr>
        <p:spPr>
          <a:xfrm>
            <a:off x="6252087" y="2211310"/>
            <a:ext cx="728150" cy="42216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Loss</a:t>
            </a:r>
            <a:endParaRPr lang="en-CA" dirty="0"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36" name="Double Bracket 35">
            <a:extLst>
              <a:ext uri="{FF2B5EF4-FFF2-40B4-BE49-F238E27FC236}">
                <a16:creationId xmlns:a16="http://schemas.microsoft.com/office/drawing/2014/main" id="{D2AD4F43-48E3-D840-8620-257EC1E19F68}"/>
              </a:ext>
            </a:extLst>
          </p:cNvPr>
          <p:cNvSpPr/>
          <p:nvPr/>
        </p:nvSpPr>
        <p:spPr>
          <a:xfrm>
            <a:off x="6808819" y="1803518"/>
            <a:ext cx="2959621" cy="1323452"/>
          </a:xfrm>
          <a:prstGeom prst="bracketPair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129FC35-F449-B4BC-4E71-0AF06ADE4816}"/>
              </a:ext>
            </a:extLst>
          </p:cNvPr>
          <p:cNvCxnSpPr/>
          <p:nvPr/>
        </p:nvCxnSpPr>
        <p:spPr>
          <a:xfrm>
            <a:off x="8164924" y="2475744"/>
            <a:ext cx="29337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60A9AF-CFA4-B4A6-3686-B35C4E2FEFB2}"/>
              </a:ext>
            </a:extLst>
          </p:cNvPr>
          <p:cNvCxnSpPr>
            <a:cxnSpLocks/>
          </p:cNvCxnSpPr>
          <p:nvPr/>
        </p:nvCxnSpPr>
        <p:spPr>
          <a:xfrm>
            <a:off x="10064305" y="3609978"/>
            <a:ext cx="293370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77B0CEA-7E93-AA20-9158-D4B732B8D36E}"/>
              </a:ext>
            </a:extLst>
          </p:cNvPr>
          <p:cNvCxnSpPr/>
          <p:nvPr/>
        </p:nvCxnSpPr>
        <p:spPr>
          <a:xfrm>
            <a:off x="10064305" y="3816812"/>
            <a:ext cx="29337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BBE4875-30BC-718E-EB04-94219D9074BF}"/>
              </a:ext>
            </a:extLst>
          </p:cNvPr>
          <p:cNvSpPr txBox="1"/>
          <p:nvPr/>
        </p:nvSpPr>
        <p:spPr>
          <a:xfrm>
            <a:off x="10240044" y="3462621"/>
            <a:ext cx="1236824" cy="2535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36538" indent="-236538"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900" dirty="0"/>
              <a:t>Forward pass</a:t>
            </a:r>
            <a:endParaRPr lang="en-CA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58C3D70-277A-B394-0F59-8F25E1848403}"/>
              </a:ext>
            </a:extLst>
          </p:cNvPr>
          <p:cNvSpPr txBox="1"/>
          <p:nvPr/>
        </p:nvSpPr>
        <p:spPr>
          <a:xfrm>
            <a:off x="10461024" y="3690014"/>
            <a:ext cx="1236824" cy="2535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900" dirty="0"/>
              <a:t>Backward pass</a:t>
            </a:r>
            <a:endParaRPr lang="en-CA" sz="9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D0CFE16-A25C-F9AE-35BA-4A9C97625682}"/>
              </a:ext>
            </a:extLst>
          </p:cNvPr>
          <p:cNvSpPr txBox="1"/>
          <p:nvPr/>
        </p:nvSpPr>
        <p:spPr>
          <a:xfrm>
            <a:off x="1336394" y="3372021"/>
            <a:ext cx="1236824" cy="3122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1200" dirty="0"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initial height field</a:t>
            </a:r>
            <a:endParaRPr lang="en-CA" sz="1200" dirty="0"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0F9F44-1DFF-6697-0FFA-BFB9D84BA0FC}"/>
              </a:ext>
            </a:extLst>
          </p:cNvPr>
          <p:cNvSpPr/>
          <p:nvPr/>
        </p:nvSpPr>
        <p:spPr>
          <a:xfrm>
            <a:off x="5350680" y="4298508"/>
            <a:ext cx="4713625" cy="1769583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oli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FD7904-EED6-5898-F9F0-676592F264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65" y="4341497"/>
            <a:ext cx="2667485" cy="1512377"/>
          </a:xfrm>
          <a:prstGeom prst="rect">
            <a:avLst/>
          </a:prstGeom>
        </p:spPr>
      </p:pic>
      <p:pic>
        <p:nvPicPr>
          <p:cNvPr id="17" name="Graphic 16" descr="Video camera outline">
            <a:extLst>
              <a:ext uri="{FF2B5EF4-FFF2-40B4-BE49-F238E27FC236}">
                <a16:creationId xmlns:a16="http://schemas.microsoft.com/office/drawing/2014/main" id="{FE2B66D8-66B2-2E2E-D3B8-8FDDC5CE3F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1657701" y="1124293"/>
            <a:ext cx="594211" cy="59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7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 animBg="1"/>
      <p:bldP spid="5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D6965F-9304-7120-6571-F7A18C50B6ED}"/>
              </a:ext>
            </a:extLst>
          </p:cNvPr>
          <p:cNvSpPr/>
          <p:nvPr/>
        </p:nvSpPr>
        <p:spPr>
          <a:xfrm>
            <a:off x="10462654" y="4986383"/>
            <a:ext cx="1371600" cy="1063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4D2BA-2450-075D-3F12-F51077C8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REALTIME SHADOW</a:t>
            </a:r>
            <a:r>
              <a:rPr lang="en-US" altLang="zh-CN" dirty="0"/>
              <a:t> EDITING</a:t>
            </a:r>
            <a:endParaRPr lang="en-CA" dirty="0"/>
          </a:p>
        </p:txBody>
      </p:sp>
      <p:pic>
        <p:nvPicPr>
          <p:cNvPr id="12" name="shading-edit">
            <a:hlinkClick r:id="" action="ppaction://media"/>
            <a:extLst>
              <a:ext uri="{FF2B5EF4-FFF2-40B4-BE49-F238E27FC236}">
                <a16:creationId xmlns:a16="http://schemas.microsoft.com/office/drawing/2014/main" id="{46C9875C-A8CD-11FF-7F14-80DF3DF03C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8987" y="2415269"/>
            <a:ext cx="5033292" cy="283122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151C04-6DEE-6BD7-A9CE-E75D9D2EF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89" y="2109562"/>
            <a:ext cx="5756408" cy="37044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94792B-0B68-EF97-EE42-C8288FA003E2}"/>
              </a:ext>
            </a:extLst>
          </p:cNvPr>
          <p:cNvSpPr txBox="1"/>
          <p:nvPr/>
        </p:nvSpPr>
        <p:spPr>
          <a:xfrm>
            <a:off x="546009" y="1532771"/>
            <a:ext cx="3401041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36538" indent="-236538"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&gt; 300 </a:t>
            </a:r>
            <a:r>
              <a:rPr lang="en-US" dirty="0" err="1"/>
              <a:t>spp</a:t>
            </a:r>
            <a:r>
              <a:rPr lang="en-US" dirty="0"/>
              <a:t>/s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37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FC0E6-079B-9646-20B9-0215E9704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GLOSSY REFLETION EDITING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3027-95BF-55E5-D4DA-FC58B9637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2" y="1722813"/>
            <a:ext cx="11342915" cy="38030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08365E-27CA-394C-50B2-7FF3F3E9D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923" y="1988820"/>
            <a:ext cx="9046154" cy="376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82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D969C-F34C-FC32-C4DD-C7E8F53BE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inverse rendering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6AECF-4653-B9DE-9425-BF3026F5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875213"/>
            <a:ext cx="11342915" cy="93656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Multiview surface reconstruction with global illumination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553336-13A9-AE52-C63D-8576F341C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26" y="2480216"/>
            <a:ext cx="5021894" cy="34129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510D47-8DBE-B611-97CD-78AC582DE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713" y="2735580"/>
            <a:ext cx="5539416" cy="194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4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A8E93-35A2-36EF-C97F-F2C38425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Text-to-shape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D2158-93DC-AFC7-C5B8-13A78F65F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875213"/>
            <a:ext cx="11342915" cy="55556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Generate heightfield &amp; material from text prompt using CLIP [Radford et al. 2021]</a:t>
            </a:r>
            <a:endParaRPr lang="en-CA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CF1CEA-3694-B332-87FA-77283323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35" y="2430780"/>
            <a:ext cx="6896698" cy="35969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F9FD528-D054-ABE4-682F-C6CB7CDA0BF9}"/>
              </a:ext>
            </a:extLst>
          </p:cNvPr>
          <p:cNvSpPr/>
          <p:nvPr/>
        </p:nvSpPr>
        <p:spPr>
          <a:xfrm>
            <a:off x="1453662" y="4427221"/>
            <a:ext cx="8862646" cy="1633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098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D3334-FC40-751C-A61F-76797AA6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16AC7-5A96-19C2-0BD5-C61D41D19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8" y="1875213"/>
            <a:ext cx="11342915" cy="155378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Improving convergence rate for glossy material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Improving performance where scene has few discontinuities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Explore more interactive applications with differentiable renderers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67311-422B-5BEC-BFD4-840117509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243" y="3174061"/>
            <a:ext cx="3794046" cy="2385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6BDA86-4DCB-F042-2809-4324AFF03EB9}"/>
              </a:ext>
            </a:extLst>
          </p:cNvPr>
          <p:cNvSpPr txBox="1"/>
          <p:nvPr/>
        </p:nvSpPr>
        <p:spPr>
          <a:xfrm>
            <a:off x="3915903" y="5654370"/>
            <a:ext cx="4897418" cy="34323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36538" indent="-236538"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Smooth heightfield with few discontinuities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90623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8E1BB-1DF7-CE89-BD34-F46F1E24E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  <a:endParaRPr lang="en-CA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CA4CC93-A9FD-F04E-53F8-9A4DFA150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6382" y="2934269"/>
            <a:ext cx="3907672" cy="8555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0D1C3A-B5BA-A7FD-3761-E35096613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883" y="4737710"/>
            <a:ext cx="3538886" cy="6854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C6F325-2825-A108-7DEB-D62794FE3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446" y="4562625"/>
            <a:ext cx="1161919" cy="13120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BE034A-DD64-2A47-C13E-7B1D05CED5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6699" y="4460874"/>
            <a:ext cx="1604481" cy="15155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42FC84-0434-02A9-5368-ECBEBA7613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0806" y="1504870"/>
            <a:ext cx="2403285" cy="9697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802D9A3-F0A1-6343-F030-602978E1B8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2264" y="1626713"/>
            <a:ext cx="1869219" cy="11041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0B4A7E0-81D5-9869-7B25-71C3E38628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6279" y="1504870"/>
            <a:ext cx="2215551" cy="11992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61472B-9E07-4B03-E6F9-A1159B48D6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3873" y="3120879"/>
            <a:ext cx="2677610" cy="758377"/>
          </a:xfrm>
          <a:prstGeom prst="rect">
            <a:avLst/>
          </a:prstGeom>
        </p:spPr>
      </p:pic>
      <p:sp>
        <p:nvSpPr>
          <p:cNvPr id="3" name="Subtitle 8">
            <a:extLst>
              <a:ext uri="{FF2B5EF4-FFF2-40B4-BE49-F238E27FC236}">
                <a16:creationId xmlns:a16="http://schemas.microsoft.com/office/drawing/2014/main" id="{8F1E172B-0636-35AE-5D8B-DCCE8C461C56}"/>
              </a:ext>
            </a:extLst>
          </p:cNvPr>
          <p:cNvSpPr txBox="1">
            <a:spLocks/>
          </p:cNvSpPr>
          <p:nvPr/>
        </p:nvSpPr>
        <p:spPr>
          <a:xfrm>
            <a:off x="475472" y="2730885"/>
            <a:ext cx="7196506" cy="55399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Char char="−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THANK YOU!</a:t>
            </a:r>
            <a:endParaRPr lang="en-CA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58402-F080-18F7-3AE4-3CA723D7C49F}"/>
              </a:ext>
            </a:extLst>
          </p:cNvPr>
          <p:cNvSpPr txBox="1"/>
          <p:nvPr/>
        </p:nvSpPr>
        <p:spPr>
          <a:xfrm>
            <a:off x="594855" y="3529821"/>
            <a:ext cx="4503840" cy="107952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2400" dirty="0"/>
              <a:t>Xiaochun Tong</a:t>
            </a:r>
          </a:p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2400" dirty="0">
                <a:hlinkClick r:id="rId12"/>
              </a:rPr>
              <a:t>xtong@uwaterloo.ca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5914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D86C8E-F773-6842-B1FD-B01A709D7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heightfields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B1E7EB-F0C8-88BF-1A46-5CD3D30E0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Geometry representation using 2D scalar fields</a:t>
            </a: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5B269-8D29-35CD-128F-9AC7C7753A2C}"/>
              </a:ext>
            </a:extLst>
          </p:cNvPr>
          <p:cNvSpPr txBox="1"/>
          <p:nvPr/>
        </p:nvSpPr>
        <p:spPr>
          <a:xfrm>
            <a:off x="2579427" y="5564899"/>
            <a:ext cx="4360460" cy="34323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1400" dirty="0"/>
              <a:t>Terrain</a:t>
            </a:r>
            <a:endParaRPr lang="en-CA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282B16-BD7A-0AEF-E7F3-8B65419A8D5E}"/>
              </a:ext>
            </a:extLst>
          </p:cNvPr>
          <p:cNvSpPr txBox="1"/>
          <p:nvPr/>
        </p:nvSpPr>
        <p:spPr>
          <a:xfrm>
            <a:off x="6939887" y="5497028"/>
            <a:ext cx="4360460" cy="34323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sz="1400" dirty="0"/>
              <a:t>Screen space rendering</a:t>
            </a:r>
            <a:endParaRPr lang="en-CA" sz="1400" dirty="0"/>
          </a:p>
        </p:txBody>
      </p:sp>
      <p:pic>
        <p:nvPicPr>
          <p:cNvPr id="7" name="Picture 6" descr="A room with a fireplace and a couch&#10;&#10;Description automatically generated">
            <a:extLst>
              <a:ext uri="{FF2B5EF4-FFF2-40B4-BE49-F238E27FC236}">
                <a16:creationId xmlns:a16="http://schemas.microsoft.com/office/drawing/2014/main" id="{45684B99-9004-040F-2617-7039CB215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468" y="2700450"/>
            <a:ext cx="4726902" cy="26588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EB1BF6-3B8E-F0FD-9DAB-14981EBF8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685" y="2662091"/>
            <a:ext cx="2724924" cy="27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65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767F1-BC11-11ED-42F1-604FA11FE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DISCONTINUITIES ON HEIGHTFIELD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0FE7F2B-4D37-2F32-135A-634001B9232D}"/>
              </a:ext>
            </a:extLst>
          </p:cNvPr>
          <p:cNvCxnSpPr>
            <a:cxnSpLocks/>
          </p:cNvCxnSpPr>
          <p:nvPr/>
        </p:nvCxnSpPr>
        <p:spPr>
          <a:xfrm flipV="1">
            <a:off x="1792605" y="2420641"/>
            <a:ext cx="0" cy="242005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A261E22-34EF-CF6A-0979-21652C81D005}"/>
              </a:ext>
            </a:extLst>
          </p:cNvPr>
          <p:cNvCxnSpPr>
            <a:cxnSpLocks/>
          </p:cNvCxnSpPr>
          <p:nvPr/>
        </p:nvCxnSpPr>
        <p:spPr>
          <a:xfrm>
            <a:off x="1792605" y="4840698"/>
            <a:ext cx="4053459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2C7B9F25-5E3A-32A8-62F2-C33396E7B466}"/>
              </a:ext>
            </a:extLst>
          </p:cNvPr>
          <p:cNvSpPr/>
          <p:nvPr/>
        </p:nvSpPr>
        <p:spPr>
          <a:xfrm>
            <a:off x="2270955" y="3254769"/>
            <a:ext cx="121917" cy="1219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ACD255-820C-DD24-7A0C-98C06B2C1AAF}"/>
              </a:ext>
            </a:extLst>
          </p:cNvPr>
          <p:cNvSpPr/>
          <p:nvPr/>
        </p:nvSpPr>
        <p:spPr>
          <a:xfrm>
            <a:off x="3074609" y="3508756"/>
            <a:ext cx="121917" cy="1219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E53920B-0312-7141-0FCF-0552880E7FFB}"/>
              </a:ext>
            </a:extLst>
          </p:cNvPr>
          <p:cNvSpPr/>
          <p:nvPr/>
        </p:nvSpPr>
        <p:spPr>
          <a:xfrm>
            <a:off x="3786822" y="2773847"/>
            <a:ext cx="121917" cy="1219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E0BC80F-CD05-F879-A6AF-C482CDD179E7}"/>
              </a:ext>
            </a:extLst>
          </p:cNvPr>
          <p:cNvSpPr/>
          <p:nvPr/>
        </p:nvSpPr>
        <p:spPr>
          <a:xfrm>
            <a:off x="4600448" y="3187721"/>
            <a:ext cx="121917" cy="1219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F037D4-A319-5EC3-766C-EDD2425CA458}"/>
              </a:ext>
            </a:extLst>
          </p:cNvPr>
          <p:cNvSpPr/>
          <p:nvPr/>
        </p:nvSpPr>
        <p:spPr>
          <a:xfrm>
            <a:off x="5592548" y="4924572"/>
            <a:ext cx="18002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0A6AFB-8929-1C18-53D0-7CA56E031F20}"/>
              </a:ext>
            </a:extLst>
          </p:cNvPr>
          <p:cNvSpPr/>
          <p:nvPr/>
        </p:nvSpPr>
        <p:spPr>
          <a:xfrm>
            <a:off x="1437675" y="2336805"/>
            <a:ext cx="18002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h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C1821E6-B5D1-9B24-ABBD-57A75D728DE0}"/>
              </a:ext>
            </a:extLst>
          </p:cNvPr>
          <p:cNvSpPr/>
          <p:nvPr/>
        </p:nvSpPr>
        <p:spPr>
          <a:xfrm>
            <a:off x="5418510" y="3508755"/>
            <a:ext cx="121917" cy="1219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16DF28-4FA3-52DA-8556-C1349C521A8B}"/>
              </a:ext>
            </a:extLst>
          </p:cNvPr>
          <p:cNvCxnSpPr>
            <a:cxnSpLocks/>
            <a:stCxn id="10" idx="4"/>
          </p:cNvCxnSpPr>
          <p:nvPr/>
        </p:nvCxnSpPr>
        <p:spPr>
          <a:xfrm flipH="1">
            <a:off x="2331913" y="3376682"/>
            <a:ext cx="1" cy="1464016"/>
          </a:xfrm>
          <a:prstGeom prst="line">
            <a:avLst/>
          </a:prstGeom>
          <a:ln w="28575">
            <a:solidFill>
              <a:srgbClr val="71ACF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8D3B87-E8AA-24B5-273E-9EB8E95B19F4}"/>
              </a:ext>
            </a:extLst>
          </p:cNvPr>
          <p:cNvCxnSpPr>
            <a:cxnSpLocks/>
          </p:cNvCxnSpPr>
          <p:nvPr/>
        </p:nvCxnSpPr>
        <p:spPr>
          <a:xfrm flipH="1">
            <a:off x="3135567" y="3597662"/>
            <a:ext cx="1" cy="1286758"/>
          </a:xfrm>
          <a:prstGeom prst="line">
            <a:avLst/>
          </a:prstGeom>
          <a:ln w="28575">
            <a:solidFill>
              <a:srgbClr val="71ACF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7308A20-5478-01FD-F10A-1864B6E21C45}"/>
              </a:ext>
            </a:extLst>
          </p:cNvPr>
          <p:cNvCxnSpPr>
            <a:cxnSpLocks/>
          </p:cNvCxnSpPr>
          <p:nvPr/>
        </p:nvCxnSpPr>
        <p:spPr>
          <a:xfrm flipH="1">
            <a:off x="3829490" y="2859715"/>
            <a:ext cx="10864" cy="1980983"/>
          </a:xfrm>
          <a:prstGeom prst="line">
            <a:avLst/>
          </a:prstGeom>
          <a:ln w="28575">
            <a:solidFill>
              <a:srgbClr val="71ACF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5D5CFA0-E33E-7344-206F-9CDA023E1C4F}"/>
              </a:ext>
            </a:extLst>
          </p:cNvPr>
          <p:cNvCxnSpPr>
            <a:cxnSpLocks/>
          </p:cNvCxnSpPr>
          <p:nvPr/>
        </p:nvCxnSpPr>
        <p:spPr>
          <a:xfrm flipH="1">
            <a:off x="4661405" y="3376682"/>
            <a:ext cx="1" cy="1464016"/>
          </a:xfrm>
          <a:prstGeom prst="line">
            <a:avLst/>
          </a:prstGeom>
          <a:ln w="28575">
            <a:solidFill>
              <a:srgbClr val="71ACF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29431CD-4975-742F-3B49-2E8577279ED9}"/>
              </a:ext>
            </a:extLst>
          </p:cNvPr>
          <p:cNvCxnSpPr>
            <a:cxnSpLocks/>
          </p:cNvCxnSpPr>
          <p:nvPr/>
        </p:nvCxnSpPr>
        <p:spPr>
          <a:xfrm>
            <a:off x="5479468" y="3653585"/>
            <a:ext cx="0" cy="1270987"/>
          </a:xfrm>
          <a:prstGeom prst="line">
            <a:avLst/>
          </a:prstGeom>
          <a:ln w="28575">
            <a:solidFill>
              <a:srgbClr val="71ACF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11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767F1-BC11-11ED-42F1-604FA11FE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DISCONTINUITIES ON HEIGHTFIELD</a:t>
            </a:r>
          </a:p>
        </p:txBody>
      </p:sp>
      <p:pic>
        <p:nvPicPr>
          <p:cNvPr id="3" name="Picture 2" descr="A white blanke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D5FEBD4-ECA1-CE7E-DFB9-BE12FF70F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60" y="2336805"/>
            <a:ext cx="3482320" cy="348232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0FE7F2B-4D37-2F32-135A-634001B9232D}"/>
              </a:ext>
            </a:extLst>
          </p:cNvPr>
          <p:cNvCxnSpPr>
            <a:cxnSpLocks/>
          </p:cNvCxnSpPr>
          <p:nvPr/>
        </p:nvCxnSpPr>
        <p:spPr>
          <a:xfrm flipV="1">
            <a:off x="1792605" y="2420641"/>
            <a:ext cx="0" cy="242005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A261E22-34EF-CF6A-0979-21652C81D005}"/>
              </a:ext>
            </a:extLst>
          </p:cNvPr>
          <p:cNvCxnSpPr>
            <a:cxnSpLocks/>
          </p:cNvCxnSpPr>
          <p:nvPr/>
        </p:nvCxnSpPr>
        <p:spPr>
          <a:xfrm>
            <a:off x="1792605" y="4840698"/>
            <a:ext cx="4053459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2C7B9F25-5E3A-32A8-62F2-C33396E7B466}"/>
              </a:ext>
            </a:extLst>
          </p:cNvPr>
          <p:cNvSpPr/>
          <p:nvPr/>
        </p:nvSpPr>
        <p:spPr>
          <a:xfrm>
            <a:off x="2270955" y="3254769"/>
            <a:ext cx="121917" cy="1219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ACD255-820C-DD24-7A0C-98C06B2C1AAF}"/>
              </a:ext>
            </a:extLst>
          </p:cNvPr>
          <p:cNvSpPr/>
          <p:nvPr/>
        </p:nvSpPr>
        <p:spPr>
          <a:xfrm>
            <a:off x="3074609" y="3508756"/>
            <a:ext cx="121917" cy="1219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E53920B-0312-7141-0FCF-0552880E7FFB}"/>
              </a:ext>
            </a:extLst>
          </p:cNvPr>
          <p:cNvSpPr/>
          <p:nvPr/>
        </p:nvSpPr>
        <p:spPr>
          <a:xfrm>
            <a:off x="3786822" y="2773847"/>
            <a:ext cx="121917" cy="1219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E0BC80F-CD05-F879-A6AF-C482CDD179E7}"/>
              </a:ext>
            </a:extLst>
          </p:cNvPr>
          <p:cNvSpPr/>
          <p:nvPr/>
        </p:nvSpPr>
        <p:spPr>
          <a:xfrm>
            <a:off x="4600448" y="3187721"/>
            <a:ext cx="121917" cy="1219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F037D4-A319-5EC3-766C-EDD2425CA458}"/>
              </a:ext>
            </a:extLst>
          </p:cNvPr>
          <p:cNvSpPr/>
          <p:nvPr/>
        </p:nvSpPr>
        <p:spPr>
          <a:xfrm>
            <a:off x="5592548" y="4924572"/>
            <a:ext cx="18002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0A6AFB-8929-1C18-53D0-7CA56E031F20}"/>
              </a:ext>
            </a:extLst>
          </p:cNvPr>
          <p:cNvSpPr/>
          <p:nvPr/>
        </p:nvSpPr>
        <p:spPr>
          <a:xfrm>
            <a:off x="1437675" y="2336805"/>
            <a:ext cx="18002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rPr>
              <a:t>h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C1821E6-B5D1-9B24-ABBD-57A75D728DE0}"/>
              </a:ext>
            </a:extLst>
          </p:cNvPr>
          <p:cNvSpPr/>
          <p:nvPr/>
        </p:nvSpPr>
        <p:spPr>
          <a:xfrm>
            <a:off x="5418510" y="3508755"/>
            <a:ext cx="121917" cy="1219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16DF28-4FA3-52DA-8556-C1349C521A8B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2392872" y="3315726"/>
            <a:ext cx="681737" cy="253987"/>
          </a:xfrm>
          <a:prstGeom prst="line">
            <a:avLst/>
          </a:prstGeom>
          <a:ln w="28575">
            <a:solidFill>
              <a:srgbClr val="71ACF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29431CD-4975-742F-3B49-2E8577279ED9}"/>
              </a:ext>
            </a:extLst>
          </p:cNvPr>
          <p:cNvCxnSpPr>
            <a:cxnSpLocks/>
            <a:stCxn id="12" idx="6"/>
            <a:endCxn id="13" idx="1"/>
          </p:cNvCxnSpPr>
          <p:nvPr/>
        </p:nvCxnSpPr>
        <p:spPr>
          <a:xfrm>
            <a:off x="3908739" y="2834804"/>
            <a:ext cx="709563" cy="370771"/>
          </a:xfrm>
          <a:prstGeom prst="line">
            <a:avLst/>
          </a:prstGeom>
          <a:ln w="28575">
            <a:solidFill>
              <a:srgbClr val="71ACF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D9873D-DDC7-CC16-2318-302ACE852434}"/>
              </a:ext>
            </a:extLst>
          </p:cNvPr>
          <p:cNvCxnSpPr>
            <a:cxnSpLocks/>
            <a:stCxn id="12" idx="3"/>
            <a:endCxn id="11" idx="6"/>
          </p:cNvCxnSpPr>
          <p:nvPr/>
        </p:nvCxnSpPr>
        <p:spPr>
          <a:xfrm flipH="1">
            <a:off x="3196526" y="2877906"/>
            <a:ext cx="608150" cy="691807"/>
          </a:xfrm>
          <a:prstGeom prst="line">
            <a:avLst/>
          </a:prstGeom>
          <a:ln w="28575">
            <a:solidFill>
              <a:srgbClr val="71ACF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4D3A8EE-0C2A-F88B-FC4F-25E1D8F27A4A}"/>
              </a:ext>
            </a:extLst>
          </p:cNvPr>
          <p:cNvCxnSpPr>
            <a:cxnSpLocks/>
            <a:stCxn id="13" idx="6"/>
            <a:endCxn id="27" idx="2"/>
          </p:cNvCxnSpPr>
          <p:nvPr/>
        </p:nvCxnSpPr>
        <p:spPr>
          <a:xfrm>
            <a:off x="4722365" y="3248678"/>
            <a:ext cx="696145" cy="321034"/>
          </a:xfrm>
          <a:prstGeom prst="line">
            <a:avLst/>
          </a:prstGeom>
          <a:ln w="28575">
            <a:solidFill>
              <a:srgbClr val="71ACF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998E053-9CE5-06B6-A4F6-CF3026F84C2B}"/>
              </a:ext>
            </a:extLst>
          </p:cNvPr>
          <p:cNvSpPr/>
          <p:nvPr/>
        </p:nvSpPr>
        <p:spPr>
          <a:xfrm>
            <a:off x="6316295" y="3703320"/>
            <a:ext cx="670560" cy="32766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885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0D2BF-7EAE-0986-E0A0-21BA97A5A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Differentiable heightfield path tracing</a:t>
            </a:r>
            <a:endParaRPr lang="en-CA" dirty="0"/>
          </a:p>
        </p:txBody>
      </p:sp>
      <p:pic>
        <p:nvPicPr>
          <p:cNvPr id="7" name="Graphic 6" descr="Video camera outline">
            <a:extLst>
              <a:ext uri="{FF2B5EF4-FFF2-40B4-BE49-F238E27FC236}">
                <a16:creationId xmlns:a16="http://schemas.microsoft.com/office/drawing/2014/main" id="{88B77703-084C-CF71-D5DF-D1251D227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962364">
            <a:off x="1232881" y="1632928"/>
            <a:ext cx="914400" cy="914400"/>
          </a:xfrm>
          <a:prstGeom prst="rect">
            <a:avLst/>
          </a:prstGeom>
        </p:spPr>
      </p:pic>
      <p:pic>
        <p:nvPicPr>
          <p:cNvPr id="8" name="Content Placeholder 20" descr="A white squar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25E21F9-7B62-0D55-DBE3-7D820915C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1" y="2500566"/>
            <a:ext cx="2825749" cy="2825749"/>
          </a:xfr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B5476A6A-B2A4-7184-EB02-475F8561CBCD}"/>
              </a:ext>
            </a:extLst>
          </p:cNvPr>
          <p:cNvSpPr/>
          <p:nvPr/>
        </p:nvSpPr>
        <p:spPr>
          <a:xfrm>
            <a:off x="4996699" y="3183128"/>
            <a:ext cx="1152641" cy="331779"/>
          </a:xfrm>
          <a:prstGeom prst="rightArrow">
            <a:avLst/>
          </a:prstGeom>
          <a:solidFill>
            <a:srgbClr val="71ACF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0739C6F-E9F3-1F8C-B87C-FA652E11C603}"/>
              </a:ext>
            </a:extLst>
          </p:cNvPr>
          <p:cNvSpPr/>
          <p:nvPr/>
        </p:nvSpPr>
        <p:spPr>
          <a:xfrm rot="10800000">
            <a:off x="4909155" y="4261707"/>
            <a:ext cx="1152641" cy="331779"/>
          </a:xfrm>
          <a:prstGeom prst="rightArrow">
            <a:avLst/>
          </a:prstGeom>
          <a:solidFill>
            <a:srgbClr val="71ACF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304F8-3B93-E0E5-B5AE-5A5E627BB22C}"/>
              </a:ext>
            </a:extLst>
          </p:cNvPr>
          <p:cNvSpPr txBox="1"/>
          <p:nvPr/>
        </p:nvSpPr>
        <p:spPr>
          <a:xfrm>
            <a:off x="4858279" y="2768143"/>
            <a:ext cx="1885163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dirty="0"/>
              <a:t>Forward pass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A6DAAD-B4BA-7E24-8A8F-EF31DEEE50BD}"/>
              </a:ext>
            </a:extLst>
          </p:cNvPr>
          <p:cNvSpPr txBox="1"/>
          <p:nvPr/>
        </p:nvSpPr>
        <p:spPr>
          <a:xfrm>
            <a:off x="4849703" y="4607731"/>
            <a:ext cx="1885163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dirty="0"/>
              <a:t>Backward pass</a:t>
            </a:r>
            <a:endParaRPr lang="en-CA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9C4B137-39DC-B71D-3077-8F455F8BB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9080" y="1621482"/>
            <a:ext cx="507970" cy="507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B00245-ACC3-F762-CD3F-39B3D401A7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648" y="2796129"/>
            <a:ext cx="3553342" cy="20647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905FB0-D041-90BD-D7F6-C530581867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802" y="2909347"/>
            <a:ext cx="3641797" cy="20647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234264-86E5-7F80-1D5E-F7A9B11670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0687" y="2500566"/>
            <a:ext cx="2514506" cy="27414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346219-1F3E-76CC-1CEE-95317B0B9E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9288" y="2520282"/>
            <a:ext cx="2312194" cy="27217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3F13FF-01AF-C551-E6BF-78AF49E257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0886" y="2734825"/>
            <a:ext cx="2068203" cy="241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2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0461 -0.03611 C 0.0556 -0.04444 0.07006 -0.04815 0.08529 -0.04815 C 0.10235 -0.04815 0.11615 -0.04444 0.12565 -0.03611 L 0.17149 3.7037E-7 " pathEditMode="relative" rAng="0" ptsTypes="AAAAA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68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DA01F-5AFC-EA93-6456-029172B68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Differentiable heightfield path tracing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1D025-99BC-8A55-595C-DBAAC3A38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69" y="3699588"/>
            <a:ext cx="4370447" cy="201947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56E534-DD8D-0C80-F610-E642C785015C}"/>
              </a:ext>
            </a:extLst>
          </p:cNvPr>
          <p:cNvSpPr txBox="1">
            <a:spLocks/>
          </p:cNvSpPr>
          <p:nvPr/>
        </p:nvSpPr>
        <p:spPr>
          <a:xfrm>
            <a:off x="429208" y="1875213"/>
            <a:ext cx="11342915" cy="57080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Char char="−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Light transport equation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595DA6-2C03-F2BB-79D5-59BCDBC0E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69" y="2351115"/>
            <a:ext cx="5632118" cy="72168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324C296-CFF7-C2B1-6611-CBB931399F4E}"/>
              </a:ext>
            </a:extLst>
          </p:cNvPr>
          <p:cNvSpPr txBox="1">
            <a:spLocks/>
          </p:cNvSpPr>
          <p:nvPr/>
        </p:nvSpPr>
        <p:spPr>
          <a:xfrm>
            <a:off x="497788" y="3072804"/>
            <a:ext cx="11342915" cy="57080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System Font Regular"/>
              <a:buChar char="−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Differentiating continuous integrand is can be done efficiently [</a:t>
            </a:r>
            <a:r>
              <a:rPr lang="en-US" dirty="0" err="1"/>
              <a:t>Nimier</a:t>
            </a:r>
            <a:r>
              <a:rPr lang="en-US" dirty="0"/>
              <a:t>-David et al. 2020; </a:t>
            </a:r>
            <a:r>
              <a:rPr lang="en-US" dirty="0" err="1"/>
              <a:t>Zeltner</a:t>
            </a:r>
            <a:r>
              <a:rPr lang="en-US" dirty="0"/>
              <a:t> et al. 2021]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A723F-B1CA-D688-DC42-96C71654AD9D}"/>
              </a:ext>
            </a:extLst>
          </p:cNvPr>
          <p:cNvSpPr txBox="1"/>
          <p:nvPr/>
        </p:nvSpPr>
        <p:spPr>
          <a:xfrm rot="20749437">
            <a:off x="2118202" y="4283310"/>
            <a:ext cx="3211452" cy="852028"/>
          </a:xfrm>
          <a:prstGeom prst="rect">
            <a:avLst/>
          </a:prstGeom>
          <a:solidFill>
            <a:srgbClr val="9FC7F7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dirty="0"/>
              <a:t> Bottleneck is differentiating</a:t>
            </a:r>
          </a:p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dirty="0"/>
              <a:t>           discontinuities!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407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phic 20">
            <a:extLst>
              <a:ext uri="{FF2B5EF4-FFF2-40B4-BE49-F238E27FC236}">
                <a16:creationId xmlns:a16="http://schemas.microsoft.com/office/drawing/2014/main" id="{585ADA2E-0C4D-B3DB-1689-96DFF619CA13}"/>
              </a:ext>
            </a:extLst>
          </p:cNvPr>
          <p:cNvSpPr/>
          <p:nvPr/>
        </p:nvSpPr>
        <p:spPr>
          <a:xfrm>
            <a:off x="7171488" y="2887779"/>
            <a:ext cx="3536897" cy="2289702"/>
          </a:xfrm>
          <a:custGeom>
            <a:avLst/>
            <a:gdLst>
              <a:gd name="connsiteX0" fmla="*/ 78 w 3536897"/>
              <a:gd name="connsiteY0" fmla="*/ 213992 h 2289702"/>
              <a:gd name="connsiteX1" fmla="*/ 78 w 3536897"/>
              <a:gd name="connsiteY1" fmla="*/ 2289610 h 2289702"/>
              <a:gd name="connsiteX2" fmla="*/ 3536976 w 3536897"/>
              <a:gd name="connsiteY2" fmla="*/ 2289610 h 2289702"/>
              <a:gd name="connsiteX3" fmla="*/ 3536976 w 3536897"/>
              <a:gd name="connsiteY3" fmla="*/ 1945201 h 2289702"/>
              <a:gd name="connsiteX4" fmla="*/ 3290216 w 3536897"/>
              <a:gd name="connsiteY4" fmla="*/ 1517827 h 2289702"/>
              <a:gd name="connsiteX5" fmla="*/ 3086550 w 3536897"/>
              <a:gd name="connsiteY5" fmla="*/ 1400220 h 2289702"/>
              <a:gd name="connsiteX6" fmla="*/ 2387485 w 3536897"/>
              <a:gd name="connsiteY6" fmla="*/ 772443 h 2289702"/>
              <a:gd name="connsiteX7" fmla="*/ 2033792 w 3536897"/>
              <a:gd name="connsiteY7" fmla="*/ 772443 h 2289702"/>
              <a:gd name="connsiteX8" fmla="*/ 1870909 w 3536897"/>
              <a:gd name="connsiteY8" fmla="*/ 967910 h 2289702"/>
              <a:gd name="connsiteX9" fmla="*/ 1466027 w 3536897"/>
              <a:gd name="connsiteY9" fmla="*/ 879506 h 2289702"/>
              <a:gd name="connsiteX10" fmla="*/ 861034 w 3536897"/>
              <a:gd name="connsiteY10" fmla="*/ -93 h 2289702"/>
              <a:gd name="connsiteX11" fmla="*/ 414265 w 3536897"/>
              <a:gd name="connsiteY11" fmla="*/ 218635 h 2289702"/>
              <a:gd name="connsiteX12" fmla="*/ 232768 w 3536897"/>
              <a:gd name="connsiteY12" fmla="*/ 55761 h 2289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6897" h="2289702">
                <a:moveTo>
                  <a:pt x="78" y="213992"/>
                </a:moveTo>
                <a:cubicBezTo>
                  <a:pt x="78" y="2289610"/>
                  <a:pt x="78" y="2289610"/>
                  <a:pt x="78" y="2289610"/>
                </a:cubicBezTo>
                <a:lnTo>
                  <a:pt x="3536976" y="2289610"/>
                </a:lnTo>
                <a:lnTo>
                  <a:pt x="3536976" y="1945201"/>
                </a:lnTo>
                <a:lnTo>
                  <a:pt x="3290216" y="1517827"/>
                </a:lnTo>
                <a:lnTo>
                  <a:pt x="3086550" y="1400220"/>
                </a:lnTo>
                <a:lnTo>
                  <a:pt x="2387485" y="772443"/>
                </a:lnTo>
                <a:lnTo>
                  <a:pt x="2033792" y="772443"/>
                </a:lnTo>
                <a:lnTo>
                  <a:pt x="1870909" y="967910"/>
                </a:lnTo>
                <a:lnTo>
                  <a:pt x="1466027" y="879506"/>
                </a:lnTo>
                <a:lnTo>
                  <a:pt x="861034" y="-93"/>
                </a:lnTo>
                <a:lnTo>
                  <a:pt x="414265" y="218635"/>
                </a:lnTo>
                <a:lnTo>
                  <a:pt x="232768" y="55761"/>
                </a:lnTo>
                <a:close/>
              </a:path>
            </a:pathLst>
          </a:custGeom>
          <a:solidFill>
            <a:srgbClr val="9FC7F7"/>
          </a:solidFill>
          <a:ln w="11044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891097-B171-AEFE-6547-30C7AEF5A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DISCONTINUITIES ON HEIGHTFIELD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6F2CF-7B2F-BBB5-C8EA-833897F1F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60" y="2664069"/>
            <a:ext cx="4125956" cy="23392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A4D6A5-4EE6-7D6E-79B0-E974F948F3BC}"/>
              </a:ext>
            </a:extLst>
          </p:cNvPr>
          <p:cNvSpPr/>
          <p:nvPr/>
        </p:nvSpPr>
        <p:spPr>
          <a:xfrm>
            <a:off x="3446585" y="2875085"/>
            <a:ext cx="536330" cy="5539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A71B5D-C931-0A13-1E43-8BD11797F272}"/>
              </a:ext>
            </a:extLst>
          </p:cNvPr>
          <p:cNvCxnSpPr>
            <a:cxnSpLocks/>
          </p:cNvCxnSpPr>
          <p:nvPr/>
        </p:nvCxnSpPr>
        <p:spPr>
          <a:xfrm flipV="1">
            <a:off x="3982915" y="1767016"/>
            <a:ext cx="3183200" cy="11080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E51E83-E68B-5F1E-249E-2345D7F4BC31}"/>
              </a:ext>
            </a:extLst>
          </p:cNvPr>
          <p:cNvCxnSpPr>
            <a:cxnSpLocks/>
          </p:cNvCxnSpPr>
          <p:nvPr/>
        </p:nvCxnSpPr>
        <p:spPr>
          <a:xfrm>
            <a:off x="3982915" y="3429000"/>
            <a:ext cx="3183200" cy="17484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24FB610-041A-417A-37C6-51DB680628A1}"/>
              </a:ext>
            </a:extLst>
          </p:cNvPr>
          <p:cNvSpPr/>
          <p:nvPr/>
        </p:nvSpPr>
        <p:spPr>
          <a:xfrm>
            <a:off x="7166115" y="1767016"/>
            <a:ext cx="3542270" cy="34104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87AF2D0-9A0B-3077-E750-3AE854024098}"/>
              </a:ext>
            </a:extLst>
          </p:cNvPr>
          <p:cNvCxnSpPr>
            <a:stCxn id="22" idx="0"/>
            <a:endCxn id="22" idx="12"/>
          </p:cNvCxnSpPr>
          <p:nvPr/>
        </p:nvCxnSpPr>
        <p:spPr>
          <a:xfrm flipV="1">
            <a:off x="7171566" y="2943540"/>
            <a:ext cx="232690" cy="15823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7FCF7EE-85AD-7869-06F4-BD6656EEDCBC}"/>
              </a:ext>
            </a:extLst>
          </p:cNvPr>
          <p:cNvCxnSpPr>
            <a:stCxn id="22" idx="12"/>
            <a:endCxn id="22" idx="11"/>
          </p:cNvCxnSpPr>
          <p:nvPr/>
        </p:nvCxnSpPr>
        <p:spPr>
          <a:xfrm>
            <a:off x="7404256" y="2943540"/>
            <a:ext cx="181497" cy="16287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288169-E4F8-342C-7071-D83969C2EC36}"/>
              </a:ext>
            </a:extLst>
          </p:cNvPr>
          <p:cNvCxnSpPr>
            <a:stCxn id="22" idx="11"/>
            <a:endCxn id="22" idx="10"/>
          </p:cNvCxnSpPr>
          <p:nvPr/>
        </p:nvCxnSpPr>
        <p:spPr>
          <a:xfrm flipV="1">
            <a:off x="7585753" y="2887686"/>
            <a:ext cx="446769" cy="2187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BDC7C9A-6D39-1E29-EA57-1854A82291DC}"/>
              </a:ext>
            </a:extLst>
          </p:cNvPr>
          <p:cNvCxnSpPr>
            <a:stCxn id="22" idx="10"/>
            <a:endCxn id="22" idx="9"/>
          </p:cNvCxnSpPr>
          <p:nvPr/>
        </p:nvCxnSpPr>
        <p:spPr>
          <a:xfrm>
            <a:off x="8032522" y="2887686"/>
            <a:ext cx="604993" cy="87959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F46F6E8-5C5F-F5AC-4D15-E6240F32ADB8}"/>
              </a:ext>
            </a:extLst>
          </p:cNvPr>
          <p:cNvCxnSpPr>
            <a:stCxn id="22" idx="9"/>
            <a:endCxn id="22" idx="8"/>
          </p:cNvCxnSpPr>
          <p:nvPr/>
        </p:nvCxnSpPr>
        <p:spPr>
          <a:xfrm>
            <a:off x="8637515" y="3767285"/>
            <a:ext cx="404882" cy="884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EE1DA1A-B86F-3E03-77A4-CAD99AE74C14}"/>
              </a:ext>
            </a:extLst>
          </p:cNvPr>
          <p:cNvCxnSpPr>
            <a:stCxn id="22" idx="8"/>
            <a:endCxn id="22" idx="7"/>
          </p:cNvCxnSpPr>
          <p:nvPr/>
        </p:nvCxnSpPr>
        <p:spPr>
          <a:xfrm flipV="1">
            <a:off x="9042397" y="3660222"/>
            <a:ext cx="162883" cy="19546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781A91C-4CAA-37FF-E56C-CD114C9294AD}"/>
              </a:ext>
            </a:extLst>
          </p:cNvPr>
          <p:cNvCxnSpPr>
            <a:stCxn id="22" idx="7"/>
            <a:endCxn id="22" idx="6"/>
          </p:cNvCxnSpPr>
          <p:nvPr/>
        </p:nvCxnSpPr>
        <p:spPr>
          <a:xfrm>
            <a:off x="9205280" y="3660222"/>
            <a:ext cx="35369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7C692E9-E68F-95BE-2F28-FD8C02B20C0C}"/>
              </a:ext>
            </a:extLst>
          </p:cNvPr>
          <p:cNvCxnSpPr>
            <a:stCxn id="22" idx="6"/>
            <a:endCxn id="22" idx="5"/>
          </p:cNvCxnSpPr>
          <p:nvPr/>
        </p:nvCxnSpPr>
        <p:spPr>
          <a:xfrm>
            <a:off x="9558973" y="3660222"/>
            <a:ext cx="699065" cy="62777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3C3017-B763-E6CC-C1E2-AA450B088ADB}"/>
              </a:ext>
            </a:extLst>
          </p:cNvPr>
          <p:cNvCxnSpPr>
            <a:stCxn id="22" idx="5"/>
            <a:endCxn id="22" idx="4"/>
          </p:cNvCxnSpPr>
          <p:nvPr/>
        </p:nvCxnSpPr>
        <p:spPr>
          <a:xfrm>
            <a:off x="10258038" y="4287999"/>
            <a:ext cx="203666" cy="11760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6F43AE2-5D92-0295-C0FC-C3A2866FD686}"/>
              </a:ext>
            </a:extLst>
          </p:cNvPr>
          <p:cNvCxnSpPr>
            <a:stCxn id="22" idx="4"/>
            <a:endCxn id="22" idx="3"/>
          </p:cNvCxnSpPr>
          <p:nvPr/>
        </p:nvCxnSpPr>
        <p:spPr>
          <a:xfrm>
            <a:off x="10461704" y="4405606"/>
            <a:ext cx="246760" cy="42737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DD2F58A5-4FA4-6560-E5FE-41C6D09C3C0E}"/>
              </a:ext>
            </a:extLst>
          </p:cNvPr>
          <p:cNvSpPr/>
          <p:nvPr/>
        </p:nvSpPr>
        <p:spPr>
          <a:xfrm>
            <a:off x="8111209" y="3048646"/>
            <a:ext cx="100964" cy="106249"/>
          </a:xfrm>
          <a:prstGeom prst="ellipse">
            <a:avLst/>
          </a:prstGeom>
          <a:solidFill>
            <a:srgbClr val="0092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0BDB909-5B4E-5FAB-34E6-252A889F1216}"/>
              </a:ext>
            </a:extLst>
          </p:cNvPr>
          <p:cNvSpPr/>
          <p:nvPr/>
        </p:nvSpPr>
        <p:spPr>
          <a:xfrm>
            <a:off x="8303893" y="3306825"/>
            <a:ext cx="100964" cy="106249"/>
          </a:xfrm>
          <a:prstGeom prst="ellipse">
            <a:avLst/>
          </a:prstGeom>
          <a:solidFill>
            <a:srgbClr val="0092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FE582E2-29AA-CFF9-17A5-1681741768AD}"/>
              </a:ext>
            </a:extLst>
          </p:cNvPr>
          <p:cNvSpPr/>
          <p:nvPr/>
        </p:nvSpPr>
        <p:spPr>
          <a:xfrm>
            <a:off x="8711242" y="3741338"/>
            <a:ext cx="100964" cy="106249"/>
          </a:xfrm>
          <a:prstGeom prst="ellipse">
            <a:avLst/>
          </a:prstGeom>
          <a:solidFill>
            <a:srgbClr val="0092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8337BF5-0AB4-58F4-1F60-196C830672A8}"/>
              </a:ext>
            </a:extLst>
          </p:cNvPr>
          <p:cNvSpPr/>
          <p:nvPr/>
        </p:nvSpPr>
        <p:spPr>
          <a:xfrm>
            <a:off x="7664440" y="2997050"/>
            <a:ext cx="100964" cy="106249"/>
          </a:xfrm>
          <a:prstGeom prst="ellipse">
            <a:avLst/>
          </a:prstGeom>
          <a:solidFill>
            <a:srgbClr val="0092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76142A95-6780-93F8-FA46-5438464F1C09}"/>
              </a:ext>
            </a:extLst>
          </p:cNvPr>
          <p:cNvSpPr/>
          <p:nvPr/>
        </p:nvSpPr>
        <p:spPr>
          <a:xfrm>
            <a:off x="9452636" y="3635089"/>
            <a:ext cx="100964" cy="106249"/>
          </a:xfrm>
          <a:prstGeom prst="ellipse">
            <a:avLst/>
          </a:prstGeom>
          <a:solidFill>
            <a:srgbClr val="0092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1023D34-CE1E-B7E9-78E6-7724ED2C4DCD}"/>
              </a:ext>
            </a:extLst>
          </p:cNvPr>
          <p:cNvSpPr/>
          <p:nvPr/>
        </p:nvSpPr>
        <p:spPr>
          <a:xfrm>
            <a:off x="9965057" y="4032630"/>
            <a:ext cx="100964" cy="106249"/>
          </a:xfrm>
          <a:prstGeom prst="ellipse">
            <a:avLst/>
          </a:prstGeom>
          <a:solidFill>
            <a:srgbClr val="0092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1316F2-E6DE-E87A-69D8-F29D32BDC78E}"/>
              </a:ext>
            </a:extLst>
          </p:cNvPr>
          <p:cNvSpPr/>
          <p:nvPr/>
        </p:nvSpPr>
        <p:spPr>
          <a:xfrm>
            <a:off x="10339508" y="4312051"/>
            <a:ext cx="100964" cy="106249"/>
          </a:xfrm>
          <a:prstGeom prst="ellipse">
            <a:avLst/>
          </a:prstGeom>
          <a:solidFill>
            <a:srgbClr val="0092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5E58A25-8235-02EA-4F3B-1E5BD9655437}"/>
              </a:ext>
            </a:extLst>
          </p:cNvPr>
          <p:cNvSpPr/>
          <p:nvPr/>
        </p:nvSpPr>
        <p:spPr>
          <a:xfrm>
            <a:off x="9088196" y="3704830"/>
            <a:ext cx="100964" cy="106249"/>
          </a:xfrm>
          <a:prstGeom prst="ellipse">
            <a:avLst/>
          </a:prstGeom>
          <a:solidFill>
            <a:srgbClr val="0092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4CF7B2D-9065-9062-A94B-F828AC5052E5}"/>
              </a:ext>
            </a:extLst>
          </p:cNvPr>
          <p:cNvSpPr/>
          <p:nvPr/>
        </p:nvSpPr>
        <p:spPr>
          <a:xfrm>
            <a:off x="9724361" y="3790578"/>
            <a:ext cx="100964" cy="106249"/>
          </a:xfrm>
          <a:prstGeom prst="ellipse">
            <a:avLst/>
          </a:prstGeom>
          <a:solidFill>
            <a:srgbClr val="0092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CEB816E-A9F4-86D5-E494-0A126626EA02}"/>
              </a:ext>
            </a:extLst>
          </p:cNvPr>
          <p:cNvSpPr/>
          <p:nvPr/>
        </p:nvSpPr>
        <p:spPr>
          <a:xfrm>
            <a:off x="7227956" y="2969530"/>
            <a:ext cx="100964" cy="106249"/>
          </a:xfrm>
          <a:prstGeom prst="ellipse">
            <a:avLst/>
          </a:prstGeom>
          <a:solidFill>
            <a:srgbClr val="0092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CC0BF48-1605-9AB7-8783-1143EDAAFA17}"/>
              </a:ext>
            </a:extLst>
          </p:cNvPr>
          <p:cNvSpPr txBox="1"/>
          <p:nvPr/>
        </p:nvSpPr>
        <p:spPr>
          <a:xfrm>
            <a:off x="8032522" y="5313632"/>
            <a:ext cx="2000385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dirty="0"/>
              <a:t> [Li et al . 2018]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103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  <p:bldP spid="16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B94DC690-BAB8-286F-5856-594E846B03E5}"/>
              </a:ext>
            </a:extLst>
          </p:cNvPr>
          <p:cNvGrpSpPr/>
          <p:nvPr/>
        </p:nvGrpSpPr>
        <p:grpSpPr>
          <a:xfrm>
            <a:off x="7171488" y="2500817"/>
            <a:ext cx="3536976" cy="2676664"/>
            <a:chOff x="7171488" y="2500817"/>
            <a:chExt cx="3536976" cy="2676664"/>
          </a:xfrm>
        </p:grpSpPr>
        <p:sp>
          <p:nvSpPr>
            <p:cNvPr id="22" name="Graphic 20">
              <a:extLst>
                <a:ext uri="{FF2B5EF4-FFF2-40B4-BE49-F238E27FC236}">
                  <a16:creationId xmlns:a16="http://schemas.microsoft.com/office/drawing/2014/main" id="{585ADA2E-0C4D-B3DB-1689-96DFF619CA13}"/>
                </a:ext>
              </a:extLst>
            </p:cNvPr>
            <p:cNvSpPr/>
            <p:nvPr/>
          </p:nvSpPr>
          <p:spPr>
            <a:xfrm>
              <a:off x="7171488" y="2887779"/>
              <a:ext cx="3536897" cy="2289702"/>
            </a:xfrm>
            <a:custGeom>
              <a:avLst/>
              <a:gdLst>
                <a:gd name="connsiteX0" fmla="*/ 78 w 3536897"/>
                <a:gd name="connsiteY0" fmla="*/ 213992 h 2289702"/>
                <a:gd name="connsiteX1" fmla="*/ 78 w 3536897"/>
                <a:gd name="connsiteY1" fmla="*/ 2289610 h 2289702"/>
                <a:gd name="connsiteX2" fmla="*/ 3536976 w 3536897"/>
                <a:gd name="connsiteY2" fmla="*/ 2289610 h 2289702"/>
                <a:gd name="connsiteX3" fmla="*/ 3536976 w 3536897"/>
                <a:gd name="connsiteY3" fmla="*/ 1945201 h 2289702"/>
                <a:gd name="connsiteX4" fmla="*/ 3290216 w 3536897"/>
                <a:gd name="connsiteY4" fmla="*/ 1517827 h 2289702"/>
                <a:gd name="connsiteX5" fmla="*/ 3086550 w 3536897"/>
                <a:gd name="connsiteY5" fmla="*/ 1400220 h 2289702"/>
                <a:gd name="connsiteX6" fmla="*/ 2387485 w 3536897"/>
                <a:gd name="connsiteY6" fmla="*/ 772443 h 2289702"/>
                <a:gd name="connsiteX7" fmla="*/ 2033792 w 3536897"/>
                <a:gd name="connsiteY7" fmla="*/ 772443 h 2289702"/>
                <a:gd name="connsiteX8" fmla="*/ 1870909 w 3536897"/>
                <a:gd name="connsiteY8" fmla="*/ 967910 h 2289702"/>
                <a:gd name="connsiteX9" fmla="*/ 1466027 w 3536897"/>
                <a:gd name="connsiteY9" fmla="*/ 879506 h 2289702"/>
                <a:gd name="connsiteX10" fmla="*/ 861034 w 3536897"/>
                <a:gd name="connsiteY10" fmla="*/ -93 h 2289702"/>
                <a:gd name="connsiteX11" fmla="*/ 414265 w 3536897"/>
                <a:gd name="connsiteY11" fmla="*/ 218635 h 2289702"/>
                <a:gd name="connsiteX12" fmla="*/ 232768 w 3536897"/>
                <a:gd name="connsiteY12" fmla="*/ 55761 h 228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36897" h="2289702">
                  <a:moveTo>
                    <a:pt x="78" y="213992"/>
                  </a:moveTo>
                  <a:cubicBezTo>
                    <a:pt x="78" y="2289610"/>
                    <a:pt x="78" y="2289610"/>
                    <a:pt x="78" y="2289610"/>
                  </a:cubicBezTo>
                  <a:lnTo>
                    <a:pt x="3536976" y="2289610"/>
                  </a:lnTo>
                  <a:lnTo>
                    <a:pt x="3536976" y="1945201"/>
                  </a:lnTo>
                  <a:lnTo>
                    <a:pt x="3290216" y="1517827"/>
                  </a:lnTo>
                  <a:lnTo>
                    <a:pt x="3086550" y="1400220"/>
                  </a:lnTo>
                  <a:lnTo>
                    <a:pt x="2387485" y="772443"/>
                  </a:lnTo>
                  <a:lnTo>
                    <a:pt x="2033792" y="772443"/>
                  </a:lnTo>
                  <a:lnTo>
                    <a:pt x="1870909" y="967910"/>
                  </a:lnTo>
                  <a:lnTo>
                    <a:pt x="1466027" y="879506"/>
                  </a:lnTo>
                  <a:lnTo>
                    <a:pt x="861034" y="-93"/>
                  </a:lnTo>
                  <a:lnTo>
                    <a:pt x="414265" y="218635"/>
                  </a:lnTo>
                  <a:lnTo>
                    <a:pt x="232768" y="55761"/>
                  </a:lnTo>
                  <a:close/>
                </a:path>
              </a:pathLst>
            </a:custGeom>
            <a:solidFill>
              <a:srgbClr val="9FC7F7"/>
            </a:solidFill>
            <a:ln w="110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87AF2D0-9A0B-3077-E750-3AE854024098}"/>
                </a:ext>
              </a:extLst>
            </p:cNvPr>
            <p:cNvCxnSpPr>
              <a:stCxn id="22" idx="0"/>
              <a:endCxn id="22" idx="12"/>
            </p:cNvCxnSpPr>
            <p:nvPr/>
          </p:nvCxnSpPr>
          <p:spPr>
            <a:xfrm flipV="1">
              <a:off x="7171566" y="2943540"/>
              <a:ext cx="232690" cy="15823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7FCF7EE-85AD-7869-06F4-BD6656EEDCBC}"/>
                </a:ext>
              </a:extLst>
            </p:cNvPr>
            <p:cNvCxnSpPr>
              <a:stCxn id="22" idx="12"/>
              <a:endCxn id="22" idx="11"/>
            </p:cNvCxnSpPr>
            <p:nvPr/>
          </p:nvCxnSpPr>
          <p:spPr>
            <a:xfrm>
              <a:off x="7404256" y="2943540"/>
              <a:ext cx="181497" cy="16287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288169-E4F8-342C-7071-D83969C2EC36}"/>
                </a:ext>
              </a:extLst>
            </p:cNvPr>
            <p:cNvCxnSpPr>
              <a:stCxn id="22" idx="11"/>
              <a:endCxn id="22" idx="10"/>
            </p:cNvCxnSpPr>
            <p:nvPr/>
          </p:nvCxnSpPr>
          <p:spPr>
            <a:xfrm flipV="1">
              <a:off x="7585753" y="2887686"/>
              <a:ext cx="446769" cy="2187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BDC7C9A-6D39-1E29-EA57-1854A82291DC}"/>
                </a:ext>
              </a:extLst>
            </p:cNvPr>
            <p:cNvCxnSpPr>
              <a:stCxn id="22" idx="10"/>
              <a:endCxn id="22" idx="9"/>
            </p:cNvCxnSpPr>
            <p:nvPr/>
          </p:nvCxnSpPr>
          <p:spPr>
            <a:xfrm>
              <a:off x="8032522" y="2887686"/>
              <a:ext cx="604993" cy="87959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F46F6E8-5C5F-F5AC-4D15-E6240F32ADB8}"/>
                </a:ext>
              </a:extLst>
            </p:cNvPr>
            <p:cNvCxnSpPr>
              <a:stCxn id="22" idx="9"/>
              <a:endCxn id="22" idx="8"/>
            </p:cNvCxnSpPr>
            <p:nvPr/>
          </p:nvCxnSpPr>
          <p:spPr>
            <a:xfrm>
              <a:off x="8637515" y="3767285"/>
              <a:ext cx="404882" cy="8840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EE1DA1A-B86F-3E03-77A4-CAD99AE74C14}"/>
                </a:ext>
              </a:extLst>
            </p:cNvPr>
            <p:cNvCxnSpPr>
              <a:stCxn id="22" idx="8"/>
              <a:endCxn id="22" idx="7"/>
            </p:cNvCxnSpPr>
            <p:nvPr/>
          </p:nvCxnSpPr>
          <p:spPr>
            <a:xfrm flipV="1">
              <a:off x="9042397" y="3660222"/>
              <a:ext cx="162883" cy="19546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781A91C-4CAA-37FF-E56C-CD114C9294AD}"/>
                </a:ext>
              </a:extLst>
            </p:cNvPr>
            <p:cNvCxnSpPr>
              <a:stCxn id="22" idx="7"/>
              <a:endCxn id="22" idx="6"/>
            </p:cNvCxnSpPr>
            <p:nvPr/>
          </p:nvCxnSpPr>
          <p:spPr>
            <a:xfrm>
              <a:off x="9205280" y="3660222"/>
              <a:ext cx="35369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7C692E9-E68F-95BE-2F28-FD8C02B20C0C}"/>
                </a:ext>
              </a:extLst>
            </p:cNvPr>
            <p:cNvCxnSpPr>
              <a:stCxn id="22" idx="6"/>
              <a:endCxn id="22" idx="5"/>
            </p:cNvCxnSpPr>
            <p:nvPr/>
          </p:nvCxnSpPr>
          <p:spPr>
            <a:xfrm>
              <a:off x="9558973" y="3660222"/>
              <a:ext cx="699065" cy="62777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73C3017-B763-E6CC-C1E2-AA450B088ADB}"/>
                </a:ext>
              </a:extLst>
            </p:cNvPr>
            <p:cNvCxnSpPr>
              <a:stCxn id="22" idx="5"/>
              <a:endCxn id="22" idx="4"/>
            </p:cNvCxnSpPr>
            <p:nvPr/>
          </p:nvCxnSpPr>
          <p:spPr>
            <a:xfrm>
              <a:off x="10258038" y="4287999"/>
              <a:ext cx="203666" cy="11760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6F43AE2-5D92-0295-C0FC-C3A2866FD686}"/>
                </a:ext>
              </a:extLst>
            </p:cNvPr>
            <p:cNvCxnSpPr>
              <a:stCxn id="22" idx="4"/>
              <a:endCxn id="22" idx="3"/>
            </p:cNvCxnSpPr>
            <p:nvPr/>
          </p:nvCxnSpPr>
          <p:spPr>
            <a:xfrm>
              <a:off x="10461704" y="4405606"/>
              <a:ext cx="246760" cy="42737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D2F58A5-4FA4-6560-E5FE-41C6D09C3C0E}"/>
                </a:ext>
              </a:extLst>
            </p:cNvPr>
            <p:cNvSpPr/>
            <p:nvPr/>
          </p:nvSpPr>
          <p:spPr>
            <a:xfrm>
              <a:off x="8529602" y="2785209"/>
              <a:ext cx="100964" cy="106249"/>
            </a:xfrm>
            <a:prstGeom prst="ellipse">
              <a:avLst/>
            </a:prstGeom>
            <a:solidFill>
              <a:srgbClr val="0092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0BDB909-5B4E-5FAB-34E6-252A889F1216}"/>
                </a:ext>
              </a:extLst>
            </p:cNvPr>
            <p:cNvSpPr/>
            <p:nvPr/>
          </p:nvSpPr>
          <p:spPr>
            <a:xfrm>
              <a:off x="8886768" y="3270799"/>
              <a:ext cx="100964" cy="106249"/>
            </a:xfrm>
            <a:prstGeom prst="ellipse">
              <a:avLst/>
            </a:prstGeom>
            <a:solidFill>
              <a:srgbClr val="0092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FE582E2-29AA-CFF9-17A5-1681741768AD}"/>
                </a:ext>
              </a:extLst>
            </p:cNvPr>
            <p:cNvSpPr/>
            <p:nvPr/>
          </p:nvSpPr>
          <p:spPr>
            <a:xfrm>
              <a:off x="7670144" y="3833710"/>
              <a:ext cx="100964" cy="106249"/>
            </a:xfrm>
            <a:prstGeom prst="ellipse">
              <a:avLst/>
            </a:prstGeom>
            <a:solidFill>
              <a:srgbClr val="0092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8337BF5-0AB4-58F4-1F60-196C830672A8}"/>
                </a:ext>
              </a:extLst>
            </p:cNvPr>
            <p:cNvSpPr/>
            <p:nvPr/>
          </p:nvSpPr>
          <p:spPr>
            <a:xfrm>
              <a:off x="8015684" y="2500817"/>
              <a:ext cx="100964" cy="106249"/>
            </a:xfrm>
            <a:prstGeom prst="ellipse">
              <a:avLst/>
            </a:prstGeom>
            <a:solidFill>
              <a:srgbClr val="0092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6142A95-6780-93F8-FA46-5438464F1C09}"/>
                </a:ext>
              </a:extLst>
            </p:cNvPr>
            <p:cNvSpPr/>
            <p:nvPr/>
          </p:nvSpPr>
          <p:spPr>
            <a:xfrm>
              <a:off x="8425172" y="4334184"/>
              <a:ext cx="100964" cy="106249"/>
            </a:xfrm>
            <a:prstGeom prst="ellipse">
              <a:avLst/>
            </a:prstGeom>
            <a:solidFill>
              <a:srgbClr val="0092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1023D34-CE1E-B7E9-78E6-7724ED2C4DCD}"/>
                </a:ext>
              </a:extLst>
            </p:cNvPr>
            <p:cNvSpPr/>
            <p:nvPr/>
          </p:nvSpPr>
          <p:spPr>
            <a:xfrm>
              <a:off x="10157114" y="3594403"/>
              <a:ext cx="100964" cy="106249"/>
            </a:xfrm>
            <a:prstGeom prst="ellipse">
              <a:avLst/>
            </a:prstGeom>
            <a:solidFill>
              <a:srgbClr val="0092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61316F2-E6DE-E87A-69D8-F29D32BDC78E}"/>
                </a:ext>
              </a:extLst>
            </p:cNvPr>
            <p:cNvSpPr/>
            <p:nvPr/>
          </p:nvSpPr>
          <p:spPr>
            <a:xfrm>
              <a:off x="10148344" y="4679615"/>
              <a:ext cx="100964" cy="106249"/>
            </a:xfrm>
            <a:prstGeom prst="ellipse">
              <a:avLst/>
            </a:prstGeom>
            <a:solidFill>
              <a:srgbClr val="0092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5E58A25-8235-02EA-4F3B-1E5BD9655437}"/>
                </a:ext>
              </a:extLst>
            </p:cNvPr>
            <p:cNvSpPr/>
            <p:nvPr/>
          </p:nvSpPr>
          <p:spPr>
            <a:xfrm>
              <a:off x="9693044" y="3182232"/>
              <a:ext cx="100964" cy="106249"/>
            </a:xfrm>
            <a:prstGeom prst="ellipse">
              <a:avLst/>
            </a:prstGeom>
            <a:solidFill>
              <a:srgbClr val="0092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4CF7B2D-9065-9062-A94B-F828AC5052E5}"/>
                </a:ext>
              </a:extLst>
            </p:cNvPr>
            <p:cNvSpPr/>
            <p:nvPr/>
          </p:nvSpPr>
          <p:spPr>
            <a:xfrm>
              <a:off x="9392956" y="4513044"/>
              <a:ext cx="100964" cy="106249"/>
            </a:xfrm>
            <a:prstGeom prst="ellipse">
              <a:avLst/>
            </a:prstGeom>
            <a:solidFill>
              <a:srgbClr val="0092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CEB816E-A9F4-86D5-E494-0A126626EA02}"/>
                </a:ext>
              </a:extLst>
            </p:cNvPr>
            <p:cNvSpPr/>
            <p:nvPr/>
          </p:nvSpPr>
          <p:spPr>
            <a:xfrm>
              <a:off x="7404256" y="2711331"/>
              <a:ext cx="100964" cy="106249"/>
            </a:xfrm>
            <a:prstGeom prst="ellipse">
              <a:avLst/>
            </a:prstGeom>
            <a:solidFill>
              <a:srgbClr val="0092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F59C24B-5739-EA45-2D24-39E389D78A8F}"/>
              </a:ext>
            </a:extLst>
          </p:cNvPr>
          <p:cNvSpPr/>
          <p:nvPr/>
        </p:nvSpPr>
        <p:spPr>
          <a:xfrm>
            <a:off x="5908544" y="2516144"/>
            <a:ext cx="1257591" cy="3410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891097-B171-AEFE-6547-30C7AEF5A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DISCONTINUITIES ON HEIGHTFIELD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6F2CF-7B2F-BBB5-C8EA-833897F1F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60" y="2664069"/>
            <a:ext cx="4125956" cy="23392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A4D6A5-4EE6-7D6E-79B0-E974F948F3BC}"/>
              </a:ext>
            </a:extLst>
          </p:cNvPr>
          <p:cNvSpPr/>
          <p:nvPr/>
        </p:nvSpPr>
        <p:spPr>
          <a:xfrm>
            <a:off x="3446585" y="2875085"/>
            <a:ext cx="536330" cy="5539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A71B5D-C931-0A13-1E43-8BD11797F272}"/>
              </a:ext>
            </a:extLst>
          </p:cNvPr>
          <p:cNvCxnSpPr>
            <a:cxnSpLocks/>
          </p:cNvCxnSpPr>
          <p:nvPr/>
        </p:nvCxnSpPr>
        <p:spPr>
          <a:xfrm flipV="1">
            <a:off x="3982915" y="1767016"/>
            <a:ext cx="3183200" cy="11080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E51E83-E68B-5F1E-249E-2345D7F4BC31}"/>
              </a:ext>
            </a:extLst>
          </p:cNvPr>
          <p:cNvCxnSpPr>
            <a:cxnSpLocks/>
          </p:cNvCxnSpPr>
          <p:nvPr/>
        </p:nvCxnSpPr>
        <p:spPr>
          <a:xfrm>
            <a:off x="3982915" y="3429000"/>
            <a:ext cx="3183200" cy="17484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24FB610-041A-417A-37C6-51DB680628A1}"/>
              </a:ext>
            </a:extLst>
          </p:cNvPr>
          <p:cNvSpPr/>
          <p:nvPr/>
        </p:nvSpPr>
        <p:spPr>
          <a:xfrm>
            <a:off x="7166115" y="1767016"/>
            <a:ext cx="3542270" cy="34104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100C03A-D22A-329C-A446-EED59FE59532}"/>
              </a:ext>
            </a:extLst>
          </p:cNvPr>
          <p:cNvSpPr/>
          <p:nvPr/>
        </p:nvSpPr>
        <p:spPr>
          <a:xfrm rot="5400000">
            <a:off x="8226478" y="3558357"/>
            <a:ext cx="928563" cy="4198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5059487-5E28-35A8-629A-8BFA531681C0}"/>
              </a:ext>
            </a:extLst>
          </p:cNvPr>
          <p:cNvSpPr txBox="1"/>
          <p:nvPr/>
        </p:nvSpPr>
        <p:spPr>
          <a:xfrm>
            <a:off x="7849191" y="5313632"/>
            <a:ext cx="2208255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>
                <a:schemeClr val="accent2"/>
              </a:buClr>
            </a:pPr>
            <a:r>
              <a:rPr lang="en-US" dirty="0"/>
              <a:t> [</a:t>
            </a:r>
            <a:r>
              <a:rPr lang="en-US" dirty="0" err="1"/>
              <a:t>Loubet</a:t>
            </a:r>
            <a:r>
              <a:rPr lang="en-US" dirty="0"/>
              <a:t> et al. 2019]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4142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-0.00833 0.0481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IGGRAPH 2023">
      <a:dk1>
        <a:srgbClr val="23150E"/>
      </a:dk1>
      <a:lt1>
        <a:srgbClr val="FFFFFF"/>
      </a:lt1>
      <a:dk2>
        <a:srgbClr val="23150E"/>
      </a:dk2>
      <a:lt2>
        <a:srgbClr val="FFFFFF"/>
      </a:lt2>
      <a:accent1>
        <a:srgbClr val="F07C46"/>
      </a:accent1>
      <a:accent2>
        <a:srgbClr val="DEA634"/>
      </a:accent2>
      <a:accent3>
        <a:srgbClr val="FFB0A3"/>
      </a:accent3>
      <a:accent4>
        <a:srgbClr val="D7B88F"/>
      </a:accent4>
      <a:accent5>
        <a:srgbClr val="F5EDE3"/>
      </a:accent5>
      <a:accent6>
        <a:srgbClr val="E0E0DF"/>
      </a:accent6>
      <a:hlink>
        <a:srgbClr val="F07C46"/>
      </a:hlink>
      <a:folHlink>
        <a:srgbClr val="F07C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>
        <a:noFill/>
      </a:spPr>
      <a:bodyPr wrap="square" lIns="0" rtlCol="0">
        <a:spAutoFit/>
      </a:bodyPr>
      <a:lstStyle>
        <a:defPPr marL="236538" indent="-236538" algn="l">
          <a:lnSpc>
            <a:spcPct val="130000"/>
          </a:lnSpc>
          <a:spcAft>
            <a:spcPts val="600"/>
          </a:spcAft>
          <a:buClr>
            <a:schemeClr val="accent2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s2023-Presentation-General-PPT-Template</Template>
  <TotalTime>28526</TotalTime>
  <Words>377</Words>
  <Application>Microsoft Office PowerPoint</Application>
  <PresentationFormat>Widescreen</PresentationFormat>
  <Paragraphs>123</Paragraphs>
  <Slides>27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System Font Regular</vt:lpstr>
      <vt:lpstr>Arial</vt:lpstr>
      <vt:lpstr>Calibri</vt:lpstr>
      <vt:lpstr>Linux Libertine</vt:lpstr>
      <vt:lpstr>Wingdings</vt:lpstr>
      <vt:lpstr>Office Theme</vt:lpstr>
      <vt:lpstr>Differentiable Heightfield Path Tracing with Accelerated Discontinuities</vt:lpstr>
      <vt:lpstr>Fast differentiable heightfield renderer</vt:lpstr>
      <vt:lpstr>heightfields</vt:lpstr>
      <vt:lpstr>DISCONTINUITIES ON HEIGHTFIELD</vt:lpstr>
      <vt:lpstr>DISCONTINUITIES ON HEIGHTFIELD</vt:lpstr>
      <vt:lpstr>Differentiable heightfield path tracing</vt:lpstr>
      <vt:lpstr>Differentiable heightfield path tracing</vt:lpstr>
      <vt:lpstr>DISCONTINUITIES ON HEIGHTFIELD</vt:lpstr>
      <vt:lpstr>DISCONTINUITIES ON HEIGHTFIELD</vt:lpstr>
      <vt:lpstr>DISCONTINUITIES ON HEIGHTFIELD</vt:lpstr>
      <vt:lpstr>DISCONTINUITIES ON HEIGHTFIELD</vt:lpstr>
      <vt:lpstr>DISCONTINUITIES ON HEIGHTFIELD</vt:lpstr>
      <vt:lpstr>DISCONTINUITIES ON HEIGHTFIELD</vt:lpstr>
      <vt:lpstr>DISCONTINUITIES ON HEIGHTFIELD</vt:lpstr>
      <vt:lpstr>DISCONTINUITIES ON HEIGHTFIELD</vt:lpstr>
      <vt:lpstr>REPARAMETERIZE DISCONTINUITIES</vt:lpstr>
      <vt:lpstr>DETERMING DISCONTINUITIES</vt:lpstr>
      <vt:lpstr>DETERMING DISCONTINUITIES</vt:lpstr>
      <vt:lpstr>ACCELERATE DISCONTINUITY SEARCHING</vt:lpstr>
      <vt:lpstr>HEIGHTFIELD (BACKWARD) RENDERING [TODO]</vt:lpstr>
      <vt:lpstr>Differentiable heightfield path tracing</vt:lpstr>
      <vt:lpstr>REALTIME SHADOW EDITING</vt:lpstr>
      <vt:lpstr>GLOSSY REFLETION EDITING</vt:lpstr>
      <vt:lpstr>inverse rendering</vt:lpstr>
      <vt:lpstr>Text-to-shape</vt:lpstr>
      <vt:lpstr>FUTURE WORK</vt:lpstr>
      <vt:lpstr>ACKNOWLEDGEMENT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Heightfield Path Tracing with Accelerated Discontinuities</dc:title>
  <dc:creator>Miyuki Shiina</dc:creator>
  <cp:lastModifiedBy>Rust is the Best</cp:lastModifiedBy>
  <cp:revision>220</cp:revision>
  <dcterms:created xsi:type="dcterms:W3CDTF">2023-06-07T03:46:39Z</dcterms:created>
  <dcterms:modified xsi:type="dcterms:W3CDTF">2023-10-16T17:27:55Z</dcterms:modified>
</cp:coreProperties>
</file>